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77" r:id="rId3"/>
    <p:sldId id="258"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59" r:id="rId19"/>
    <p:sldId id="260" r:id="rId20"/>
    <p:sldId id="278" r:id="rId21"/>
    <p:sldId id="279" r:id="rId22"/>
    <p:sldId id="280" r:id="rId23"/>
    <p:sldId id="281" r:id="rId24"/>
    <p:sldId id="282" r:id="rId25"/>
    <p:sldId id="283" r:id="rId26"/>
    <p:sldId id="284" r:id="rId27"/>
    <p:sldId id="285" r:id="rId28"/>
    <p:sldId id="286" r:id="rId29"/>
    <p:sldId id="287" r:id="rId30"/>
    <p:sldId id="290" r:id="rId31"/>
    <p:sldId id="291" r:id="rId32"/>
    <p:sldId id="292" r:id="rId33"/>
    <p:sldId id="293" r:id="rId34"/>
    <p:sldId id="288" r:id="rId35"/>
    <p:sldId id="295" r:id="rId36"/>
    <p:sldId id="261" r:id="rId37"/>
    <p:sldId id="294" r:id="rId38"/>
    <p:sldId id="296" r:id="rId39"/>
    <p:sldId id="299" r:id="rId40"/>
    <p:sldId id="301" r:id="rId41"/>
    <p:sldId id="302" r:id="rId42"/>
    <p:sldId id="300" r:id="rId43"/>
    <p:sldId id="297" r:id="rId44"/>
    <p:sldId id="304" r:id="rId45"/>
    <p:sldId id="303" r:id="rId46"/>
    <p:sldId id="298" r:id="rId47"/>
    <p:sldId id="305" r:id="rId48"/>
    <p:sldId id="306" r:id="rId49"/>
    <p:sldId id="307" r:id="rId50"/>
    <p:sldId id="262" r:id="rId51"/>
  </p:sldIdLst>
  <p:sldSz cx="12192000" cy="6858000"/>
  <p:notesSz cx="6858000" cy="9144000"/>
  <p:embeddedFontLst>
    <p:embeddedFont>
      <p:font typeface="Playfair Display" panose="00000500000000000000" pitchFamily="50" charset="0"/>
      <p:regular r:id="rId52"/>
      <p:bold r:id="rId53"/>
      <p:italic r:id="rId54"/>
      <p:boldItalic r:id="rId55"/>
    </p:embeddedFont>
    <p:embeddedFont>
      <p:font typeface="Calibri" panose="020F0502020204030204" pitchFamily="34" charset="0"/>
      <p:regular r:id="rId56"/>
      <p:bold r:id="rId57"/>
      <p:italic r:id="rId58"/>
      <p:boldItalic r:id="rId59"/>
    </p:embeddedFont>
    <p:embeddedFont>
      <p:font typeface="Calibri Light" panose="020F0302020204030204" pitchFamily="34" charset="0"/>
      <p:regular r:id="rId60"/>
      <p:italic r:id="rId61"/>
    </p:embeddedFont>
    <p:embeddedFont>
      <p:font typeface="Poppins" panose="00000500000000000000" pitchFamily="2"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9B5B"/>
    <a:srgbClr val="0B2D46"/>
    <a:srgbClr val="CDCC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2.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p:cNvSpPr>
            <a:spLocks noGrp="1"/>
          </p:cNvSpPr>
          <p:nvPr>
            <p:ph type="dt" sz="half" idx="10"/>
          </p:nvPr>
        </p:nvSpPr>
        <p:spPr/>
        <p:txBody>
          <a:bodyPr/>
          <a:lstStyle/>
          <a:p>
            <a:fld id="{580607D3-E53B-4AE0-9F98-996253AEE197}" type="datetimeFigureOut">
              <a:rPr lang="en-SG" smtClean="0"/>
              <a:t>21/8/2021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715394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580607D3-E53B-4AE0-9F98-996253AEE197}" type="datetimeFigureOut">
              <a:rPr lang="en-SG" smtClean="0"/>
              <a:t>21/8/2021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59205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0607D3-E53B-4AE0-9F98-996253AEE197}" type="datetimeFigureOut">
              <a:rPr lang="en-SG" smtClean="0"/>
              <a:t>21/8/2021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3096560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p:txBody>
          <a:bodyPr/>
          <a:lstStyle/>
          <a:p>
            <a:fld id="{580607D3-E53B-4AE0-9F98-996253AEE197}" type="datetimeFigureOut">
              <a:rPr lang="en-SG" smtClean="0"/>
              <a:t>21/8/2021</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3204311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p:cNvSpPr>
            <a:spLocks noGrp="1"/>
          </p:cNvSpPr>
          <p:nvPr>
            <p:ph type="dt" sz="half" idx="10"/>
          </p:nvPr>
        </p:nvSpPr>
        <p:spPr/>
        <p:txBody>
          <a:bodyPr/>
          <a:lstStyle/>
          <a:p>
            <a:fld id="{580607D3-E53B-4AE0-9F98-996253AEE197}" type="datetimeFigureOut">
              <a:rPr lang="en-SG" smtClean="0"/>
              <a:t>21/8/2021</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3970258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2"/>
          <p:cNvSpPr>
            <a:spLocks noGrp="1"/>
          </p:cNvSpPr>
          <p:nvPr>
            <p:ph type="dt" sz="half" idx="10"/>
          </p:nvPr>
        </p:nvSpPr>
        <p:spPr/>
        <p:txBody>
          <a:bodyPr/>
          <a:lstStyle/>
          <a:p>
            <a:fld id="{580607D3-E53B-4AE0-9F98-996253AEE197}" type="datetimeFigureOut">
              <a:rPr lang="en-SG" smtClean="0"/>
              <a:t>21/8/2021</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005659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607D3-E53B-4AE0-9F98-996253AEE197}" type="datetimeFigureOut">
              <a:rPr lang="en-SG" smtClean="0"/>
              <a:t>21/8/2021</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4186349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0607D3-E53B-4AE0-9F98-996253AEE197}" type="datetimeFigureOut">
              <a:rPr lang="en-SG" smtClean="0"/>
              <a:t>21/8/2021</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815992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0607D3-E53B-4AE0-9F98-996253AEE197}" type="datetimeFigureOut">
              <a:rPr lang="en-SG" smtClean="0"/>
              <a:t>21/8/2021</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68808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580607D3-E53B-4AE0-9F98-996253AEE197}" type="datetimeFigureOut">
              <a:rPr lang="en-SG" smtClean="0"/>
              <a:t>21/8/2021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946463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580607D3-E53B-4AE0-9F98-996253AEE197}" type="datetimeFigureOut">
              <a:rPr lang="en-SG" smtClean="0"/>
              <a:t>21/8/2021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189617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607D3-E53B-4AE0-9F98-996253AEE197}" type="datetimeFigureOut">
              <a:rPr lang="en-SG" smtClean="0"/>
              <a:t>21/8/2021</a:t>
            </a:fld>
            <a:endParaRPr lang="en-SG"/>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76B9A-34BC-4C15-88D4-65F700359E53}" type="slidenum">
              <a:rPr lang="en-SG" smtClean="0"/>
              <a:t>‹#›</a:t>
            </a:fld>
            <a:endParaRPr lang="en-SG"/>
          </a:p>
        </p:txBody>
      </p:sp>
    </p:spTree>
    <p:extLst>
      <p:ext uri="{BB962C8B-B14F-4D97-AF65-F5344CB8AC3E}">
        <p14:creationId xmlns:p14="http://schemas.microsoft.com/office/powerpoint/2010/main" val="3937112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5699342" y="2368731"/>
            <a:ext cx="6338170" cy="1415772"/>
          </a:xfrm>
          <a:prstGeom prst="rect">
            <a:avLst/>
          </a:prstGeom>
          <a:noFill/>
        </p:spPr>
        <p:txBody>
          <a:bodyPr wrap="square" rtlCol="0">
            <a:spAutoFit/>
          </a:bodyPr>
          <a:lstStyle/>
          <a:p>
            <a:pPr algn="ctr"/>
            <a:r>
              <a:rPr lang="en-US" sz="5400" b="1" dirty="0">
                <a:solidFill>
                  <a:schemeClr val="bg1"/>
                </a:solidFill>
                <a:latin typeface="Playfair Display" panose="00000500000000000000" pitchFamily="50" charset="0"/>
              </a:rPr>
              <a:t>The Approach</a:t>
            </a:r>
            <a:endParaRPr lang="en-US" sz="3200" b="1" dirty="0">
              <a:solidFill>
                <a:schemeClr val="bg1"/>
              </a:solidFill>
              <a:latin typeface="Playfair Display" panose="00000500000000000000" pitchFamily="50" charset="0"/>
            </a:endParaRPr>
          </a:p>
          <a:p>
            <a:pPr algn="r"/>
            <a:r>
              <a:rPr lang="en-US" sz="3200" b="1" dirty="0">
                <a:solidFill>
                  <a:schemeClr val="bg1"/>
                </a:solidFill>
                <a:latin typeface="Playfair Display" panose="00000500000000000000" pitchFamily="50" charset="0"/>
              </a:rPr>
              <a:t>Who are you? What do you want?</a:t>
            </a:r>
            <a:endParaRPr lang="en-US" sz="5400" b="1" dirty="0">
              <a:solidFill>
                <a:schemeClr val="bg1"/>
              </a:solidFill>
              <a:latin typeface="Playfair Display" panose="00000500000000000000" pitchFamily="50" charset="0"/>
            </a:endParaRPr>
          </a:p>
        </p:txBody>
      </p:sp>
      <p:sp>
        <p:nvSpPr>
          <p:cNvPr id="5" name="TextBox 4"/>
          <p:cNvSpPr txBox="1"/>
          <p:nvPr/>
        </p:nvSpPr>
        <p:spPr>
          <a:xfrm>
            <a:off x="9709123" y="5747657"/>
            <a:ext cx="1925528" cy="369332"/>
          </a:xfrm>
          <a:prstGeom prst="rect">
            <a:avLst/>
          </a:prstGeom>
          <a:noFill/>
        </p:spPr>
        <p:txBody>
          <a:bodyPr wrap="none" rtlCol="0">
            <a:spAutoFit/>
          </a:bodyPr>
          <a:lstStyle/>
          <a:p>
            <a:pPr algn="r"/>
            <a:r>
              <a:rPr lang="en-SG" dirty="0">
                <a:solidFill>
                  <a:srgbClr val="CDCCCB"/>
                </a:solidFill>
                <a:latin typeface="Poppins" panose="00000500000000000000" pitchFamily="2" charset="0"/>
                <a:cs typeface="Poppins" panose="00000500000000000000" pitchFamily="2" charset="0"/>
              </a:rPr>
              <a:t>August 24, 2021</a:t>
            </a:r>
          </a:p>
        </p:txBody>
      </p:sp>
    </p:spTree>
    <p:extLst>
      <p:ext uri="{BB962C8B-B14F-4D97-AF65-F5344CB8AC3E}">
        <p14:creationId xmlns:p14="http://schemas.microsoft.com/office/powerpoint/2010/main" val="2461554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DA66A9-90FD-45C6-B9FC-549AA4DD7BD8}"/>
              </a:ext>
            </a:extLst>
          </p:cNvPr>
          <p:cNvSpPr txBox="1"/>
          <p:nvPr/>
        </p:nvSpPr>
        <p:spPr>
          <a:xfrm>
            <a:off x="851771" y="772915"/>
            <a:ext cx="9058584" cy="4524315"/>
          </a:xfrm>
          <a:prstGeom prst="rect">
            <a:avLst/>
          </a:prstGeom>
          <a:noFill/>
        </p:spPr>
        <p:txBody>
          <a:bodyPr wrap="square" rtlCol="0">
            <a:spAutoFit/>
          </a:bodyPr>
          <a:lstStyle/>
          <a:p>
            <a:r>
              <a:rPr lang="en-US" sz="2400" dirty="0">
                <a:latin typeface="Poppins" panose="00000500000000000000" pitchFamily="2" charset="0"/>
                <a:cs typeface="Poppins" panose="00000500000000000000" pitchFamily="2" charset="0"/>
              </a:rPr>
              <a:t>Last week Todd Allen described the intake </a:t>
            </a:r>
            <a:r>
              <a:rPr lang="en-US" sz="2400" dirty="0" smtClean="0">
                <a:latin typeface="Poppins" panose="00000500000000000000" pitchFamily="2" charset="0"/>
                <a:cs typeface="Poppins" panose="00000500000000000000" pitchFamily="2" charset="0"/>
              </a:rPr>
              <a:t>process</a:t>
            </a:r>
          </a:p>
          <a:p>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i="1" dirty="0" smtClean="0">
                <a:latin typeface="Poppins" panose="00000500000000000000" pitchFamily="2" charset="0"/>
                <a:cs typeface="Poppins" panose="00000500000000000000" pitchFamily="2" charset="0"/>
              </a:rPr>
              <a:t>How </a:t>
            </a:r>
            <a:r>
              <a:rPr lang="en-US" sz="2400" i="1" dirty="0">
                <a:latin typeface="Poppins" panose="00000500000000000000" pitchFamily="2" charset="0"/>
                <a:cs typeface="Poppins" panose="00000500000000000000" pitchFamily="2" charset="0"/>
              </a:rPr>
              <a:t>to “establish a bond” by humanizing </a:t>
            </a:r>
            <a:r>
              <a:rPr lang="en-US" sz="2400" i="1" dirty="0" smtClean="0">
                <a:latin typeface="Poppins" panose="00000500000000000000" pitchFamily="2" charset="0"/>
                <a:cs typeface="Poppins" panose="00000500000000000000" pitchFamily="2" charset="0"/>
              </a:rPr>
              <a:t>yourself</a:t>
            </a:r>
          </a:p>
          <a:p>
            <a:pPr marL="457200" indent="-457200">
              <a:buClr>
                <a:srgbClr val="C49B5B"/>
              </a:buClr>
              <a:buFont typeface="Wingdings" panose="05000000000000000000" pitchFamily="2" charset="2"/>
              <a:buChar char="v"/>
            </a:pPr>
            <a:endParaRPr lang="en-US" sz="2400" i="1"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i="1" dirty="0" smtClean="0">
                <a:latin typeface="Poppins" panose="00000500000000000000" pitchFamily="2" charset="0"/>
                <a:cs typeface="Poppins" panose="00000500000000000000" pitchFamily="2" charset="0"/>
              </a:rPr>
              <a:t>How </a:t>
            </a:r>
            <a:r>
              <a:rPr lang="en-US" sz="2400" i="1" dirty="0">
                <a:latin typeface="Poppins" panose="00000500000000000000" pitchFamily="2" charset="0"/>
                <a:cs typeface="Poppins" panose="00000500000000000000" pitchFamily="2" charset="0"/>
              </a:rPr>
              <a:t>to establish yourself as the expert in </a:t>
            </a:r>
            <a:r>
              <a:rPr lang="en-US" sz="2400" i="1" dirty="0" smtClean="0">
                <a:latin typeface="Poppins" panose="00000500000000000000" pitchFamily="2" charset="0"/>
                <a:cs typeface="Poppins" panose="00000500000000000000" pitchFamily="2" charset="0"/>
              </a:rPr>
              <a:t>treatment</a:t>
            </a:r>
          </a:p>
          <a:p>
            <a:pPr marL="457200" indent="-457200">
              <a:buClr>
                <a:srgbClr val="C49B5B"/>
              </a:buClr>
              <a:buFont typeface="Wingdings" panose="05000000000000000000" pitchFamily="2" charset="2"/>
              <a:buChar char="v"/>
            </a:pPr>
            <a:endParaRPr lang="en-US" sz="2400" i="1"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i="1" dirty="0">
                <a:latin typeface="Poppins" panose="00000500000000000000" pitchFamily="2" charset="0"/>
                <a:cs typeface="Poppins" panose="00000500000000000000" pitchFamily="2" charset="0"/>
              </a:rPr>
              <a:t>How to use a “collaborative” approach for successful outcomes.</a:t>
            </a:r>
          </a:p>
          <a:p>
            <a:endParaRPr lang="en-US" sz="2400" dirty="0">
              <a:latin typeface="Poppins" panose="00000500000000000000" pitchFamily="2" charset="0"/>
              <a:cs typeface="Poppins" panose="00000500000000000000" pitchFamily="2" charset="0"/>
            </a:endParaRPr>
          </a:p>
          <a:p>
            <a:r>
              <a:rPr lang="en-US" sz="2400" dirty="0">
                <a:latin typeface="Poppins" panose="00000500000000000000" pitchFamily="2" charset="0"/>
                <a:cs typeface="Poppins" panose="00000500000000000000" pitchFamily="2" charset="0"/>
              </a:rPr>
              <a:t>This week we will define the candidates you will be encountering and suggest methods to customize treatment for their desired communication outcomes.</a:t>
            </a:r>
          </a:p>
        </p:txBody>
      </p:sp>
    </p:spTree>
    <p:extLst>
      <p:ext uri="{BB962C8B-B14F-4D97-AF65-F5344CB8AC3E}">
        <p14:creationId xmlns:p14="http://schemas.microsoft.com/office/powerpoint/2010/main" val="3181061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DCEBB2-D71F-4E9A-A0CF-BD23E8F25E31}"/>
              </a:ext>
            </a:extLst>
          </p:cNvPr>
          <p:cNvSpPr txBox="1"/>
          <p:nvPr/>
        </p:nvSpPr>
        <p:spPr>
          <a:xfrm>
            <a:off x="889348" y="784847"/>
            <a:ext cx="7209623" cy="4524315"/>
          </a:xfrm>
          <a:prstGeom prst="rect">
            <a:avLst/>
          </a:prstGeom>
          <a:noFill/>
        </p:spPr>
        <p:txBody>
          <a:bodyPr wrap="square" rtlCol="0">
            <a:spAutoFit/>
          </a:bodyPr>
          <a:lstStyle/>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A collaborative approach for the sales process is very effective and necessary</a:t>
            </a:r>
            <a:r>
              <a:rPr lang="en-US" sz="2400" dirty="0" smtClean="0">
                <a:latin typeface="Poppins" panose="00000500000000000000" pitchFamily="2" charset="0"/>
                <a:cs typeface="Poppins" panose="00000500000000000000" pitchFamily="2" charset="0"/>
              </a:rPr>
              <a:t>.</a:t>
            </a:r>
          </a:p>
          <a:p>
            <a:pPr>
              <a:buClr>
                <a:srgbClr val="C49B5B"/>
              </a:buClr>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Last week, Todd made the case that the </a:t>
            </a:r>
            <a:r>
              <a:rPr lang="en-US" sz="2400" b="1" u="sng" dirty="0">
                <a:solidFill>
                  <a:srgbClr val="C49B5B"/>
                </a:solidFill>
                <a:latin typeface="Poppins" panose="00000500000000000000" pitchFamily="2" charset="0"/>
                <a:cs typeface="Poppins" panose="00000500000000000000" pitchFamily="2" charset="0"/>
              </a:rPr>
              <a:t>consumer</a:t>
            </a:r>
            <a:r>
              <a:rPr lang="en-US" sz="2400" dirty="0">
                <a:latin typeface="Poppins" panose="00000500000000000000" pitchFamily="2" charset="0"/>
                <a:cs typeface="Poppins" panose="00000500000000000000" pitchFamily="2" charset="0"/>
              </a:rPr>
              <a:t> will wait and suffer with hearing loss for seven years before approaching you as a potential </a:t>
            </a:r>
            <a:r>
              <a:rPr lang="en-US" sz="2400" b="1" u="sng" dirty="0">
                <a:solidFill>
                  <a:srgbClr val="C49B5B"/>
                </a:solidFill>
                <a:latin typeface="Poppins" panose="00000500000000000000" pitchFamily="2" charset="0"/>
                <a:cs typeface="Poppins" panose="00000500000000000000" pitchFamily="2" charset="0"/>
              </a:rPr>
              <a:t>customer</a:t>
            </a:r>
            <a:r>
              <a:rPr lang="en-US" sz="2400" dirty="0" smtClean="0">
                <a:latin typeface="Poppins" panose="00000500000000000000" pitchFamily="2" charset="0"/>
                <a:cs typeface="Poppins" panose="00000500000000000000" pitchFamily="2" charset="0"/>
              </a:rPr>
              <a:t>.</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If you are not successful with your approach and counselling, your potential </a:t>
            </a:r>
            <a:r>
              <a:rPr lang="en-US" sz="2400" b="1" u="sng" dirty="0">
                <a:solidFill>
                  <a:srgbClr val="C49B5B"/>
                </a:solidFill>
                <a:latin typeface="Poppins" panose="00000500000000000000" pitchFamily="2" charset="0"/>
                <a:cs typeface="Poppins" panose="00000500000000000000" pitchFamily="2" charset="0"/>
              </a:rPr>
              <a:t>patient/client</a:t>
            </a:r>
            <a:r>
              <a:rPr lang="en-US" sz="2400" dirty="0">
                <a:latin typeface="Poppins" panose="00000500000000000000" pitchFamily="2" charset="0"/>
                <a:cs typeface="Poppins" panose="00000500000000000000" pitchFamily="2" charset="0"/>
              </a:rPr>
              <a:t> will remain without treatment for another five years. </a:t>
            </a:r>
          </a:p>
        </p:txBody>
      </p:sp>
    </p:spTree>
    <p:extLst>
      <p:ext uri="{BB962C8B-B14F-4D97-AF65-F5344CB8AC3E}">
        <p14:creationId xmlns:p14="http://schemas.microsoft.com/office/powerpoint/2010/main" val="1527937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557BBF-8A9D-4DBA-AE6A-3E41190F9E9A}"/>
              </a:ext>
            </a:extLst>
          </p:cNvPr>
          <p:cNvSpPr txBox="1"/>
          <p:nvPr/>
        </p:nvSpPr>
        <p:spPr>
          <a:xfrm>
            <a:off x="618068" y="328302"/>
            <a:ext cx="10119601" cy="6001643"/>
          </a:xfrm>
          <a:prstGeom prst="rect">
            <a:avLst/>
          </a:prstGeom>
          <a:noFill/>
        </p:spPr>
        <p:txBody>
          <a:bodyPr wrap="square" rtlCol="0">
            <a:spAutoFit/>
          </a:bodyPr>
          <a:lstStyle/>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A patient/client counseling approach is quite successful in the collaborative sales process</a:t>
            </a:r>
            <a:r>
              <a:rPr lang="en-US" sz="2400" dirty="0" smtClean="0">
                <a:latin typeface="Poppins" panose="00000500000000000000" pitchFamily="2" charset="0"/>
                <a:cs typeface="Poppins" panose="00000500000000000000" pitchFamily="2" charset="0"/>
              </a:rPr>
              <a:t>.</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Within the interview portion of last week’s presentation, a very important question was presented i.e., </a:t>
            </a:r>
            <a:r>
              <a:rPr lang="en-US" sz="2400" dirty="0">
                <a:solidFill>
                  <a:srgbClr val="C49B5B"/>
                </a:solidFill>
                <a:latin typeface="Poppins" panose="00000500000000000000" pitchFamily="2" charset="0"/>
                <a:cs typeface="Poppins" panose="00000500000000000000" pitchFamily="2" charset="0"/>
              </a:rPr>
              <a:t>“have you ever worn hearing aids?”</a:t>
            </a:r>
            <a:r>
              <a:rPr lang="en-US" sz="2400" dirty="0">
                <a:latin typeface="Poppins" panose="00000500000000000000" pitchFamily="2" charset="0"/>
                <a:cs typeface="Poppins" panose="00000500000000000000" pitchFamily="2" charset="0"/>
              </a:rPr>
              <a:t> </a:t>
            </a:r>
            <a:endParaRPr lang="en-US" sz="2400" dirty="0" smtClean="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You must differentiate your collaborative—patient/client counseling approach based upon the answer to this question.</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Whether you are advertising your clinic offerings and services, or interviewing the customer, you must identify the distinction between </a:t>
            </a:r>
            <a:r>
              <a:rPr lang="en-US" sz="2400" b="1" u="sng" dirty="0">
                <a:solidFill>
                  <a:srgbClr val="C49B5B"/>
                </a:solidFill>
                <a:latin typeface="Poppins" panose="00000500000000000000" pitchFamily="2" charset="0"/>
                <a:cs typeface="Poppins" panose="00000500000000000000" pitchFamily="2" charset="0"/>
              </a:rPr>
              <a:t>users or non-users</a:t>
            </a:r>
          </a:p>
          <a:p>
            <a:pPr marL="342900" indent="-342900">
              <a:buClr>
                <a:srgbClr val="C49B5B"/>
              </a:buClr>
              <a:buFont typeface="Wingdings" panose="05000000000000000000" pitchFamily="2" charset="2"/>
              <a:buChar char="v"/>
            </a:pPr>
            <a:endParaRPr lang="en-US" sz="2400" b="1" u="sng"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I prefer to define these differences in approach as a distinction between </a:t>
            </a:r>
            <a:r>
              <a:rPr lang="en-US" sz="2400" b="1" u="sng" dirty="0">
                <a:solidFill>
                  <a:srgbClr val="C49B5B"/>
                </a:solidFill>
                <a:latin typeface="Poppins" panose="00000500000000000000" pitchFamily="2" charset="0"/>
                <a:cs typeface="Poppins" panose="00000500000000000000" pitchFamily="2" charset="0"/>
              </a:rPr>
              <a:t>virgins and recycles</a:t>
            </a:r>
            <a:r>
              <a:rPr lang="en-US" sz="2400" dirty="0">
                <a:solidFill>
                  <a:srgbClr val="C49B5B"/>
                </a:solidFill>
                <a:latin typeface="Poppins" panose="00000500000000000000" pitchFamily="2" charset="0"/>
                <a:cs typeface="Poppins" panose="00000500000000000000" pitchFamily="2" charset="0"/>
              </a:rPr>
              <a:t>.</a:t>
            </a:r>
            <a:r>
              <a:rPr lang="en-US" sz="2400" dirty="0">
                <a:latin typeface="Poppins" panose="00000500000000000000" pitchFamily="2" charset="0"/>
                <a:cs typeface="Poppins" panose="00000500000000000000" pitchFamily="2" charset="0"/>
              </a:rPr>
              <a:t> </a:t>
            </a:r>
          </a:p>
        </p:txBody>
      </p:sp>
    </p:spTree>
    <p:extLst>
      <p:ext uri="{BB962C8B-B14F-4D97-AF65-F5344CB8AC3E}">
        <p14:creationId xmlns:p14="http://schemas.microsoft.com/office/powerpoint/2010/main" val="1930445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10 Ways to Immediately Improve Your Listening (and Networking) Skills |  Inc.c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3508" y="1976728"/>
            <a:ext cx="6018492" cy="33854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920611B-695D-4EC3-814E-754482E51AD7}"/>
              </a:ext>
            </a:extLst>
          </p:cNvPr>
          <p:cNvSpPr txBox="1"/>
          <p:nvPr/>
        </p:nvSpPr>
        <p:spPr>
          <a:xfrm>
            <a:off x="836261" y="2145935"/>
            <a:ext cx="7018870" cy="3046988"/>
          </a:xfrm>
          <a:prstGeom prst="rect">
            <a:avLst/>
          </a:prstGeom>
          <a:noFill/>
        </p:spPr>
        <p:txBody>
          <a:bodyPr wrap="square">
            <a:spAutoFit/>
          </a:bodyPr>
          <a:lstStyle/>
          <a:p>
            <a:pPr marL="0" indent="0">
              <a:buNone/>
            </a:pPr>
            <a:r>
              <a:rPr lang="en-US" sz="2400" dirty="0" smtClean="0">
                <a:latin typeface="Poppins" panose="00000500000000000000" pitchFamily="2" charset="0"/>
                <a:cs typeface="Poppins" panose="00000500000000000000" pitchFamily="2" charset="0"/>
              </a:rPr>
              <a:t>Counseling </a:t>
            </a:r>
            <a:r>
              <a:rPr lang="en-US" sz="2400" dirty="0">
                <a:latin typeface="Poppins" panose="00000500000000000000" pitchFamily="2" charset="0"/>
                <a:cs typeface="Poppins" panose="00000500000000000000" pitchFamily="2" charset="0"/>
              </a:rPr>
              <a:t>is the gathering of data through</a:t>
            </a:r>
            <a:r>
              <a:rPr lang="en-US" sz="2400" dirty="0" smtClean="0">
                <a:latin typeface="Poppins" panose="00000500000000000000" pitchFamily="2" charset="0"/>
                <a:cs typeface="Poppins" panose="00000500000000000000" pitchFamily="2" charset="0"/>
              </a:rPr>
              <a:t>:</a:t>
            </a:r>
          </a:p>
          <a:p>
            <a:pPr marL="0" indent="0">
              <a:buNone/>
            </a:pPr>
            <a:r>
              <a:rPr lang="en-US" sz="2400" dirty="0" smtClean="0">
                <a:latin typeface="Poppins" panose="00000500000000000000" pitchFamily="2" charset="0"/>
                <a:cs typeface="Poppins" panose="00000500000000000000" pitchFamily="2" charset="0"/>
              </a:rPr>
              <a:t> </a:t>
            </a:r>
            <a:endParaRPr lang="en-US" sz="24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Careful </a:t>
            </a:r>
            <a:r>
              <a:rPr lang="en-US" sz="2400" dirty="0" smtClean="0">
                <a:latin typeface="Poppins" panose="00000500000000000000" pitchFamily="2" charset="0"/>
                <a:cs typeface="Poppins" panose="00000500000000000000" pitchFamily="2" charset="0"/>
              </a:rPr>
              <a:t>listening</a:t>
            </a:r>
          </a:p>
          <a:p>
            <a:pPr marL="571500" indent="-5715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conveying of </a:t>
            </a:r>
            <a:r>
              <a:rPr lang="en-US" sz="2400" dirty="0" smtClean="0">
                <a:latin typeface="Poppins" panose="00000500000000000000" pitchFamily="2" charset="0"/>
                <a:cs typeface="Poppins" panose="00000500000000000000" pitchFamily="2" charset="0"/>
              </a:rPr>
              <a:t>information</a:t>
            </a:r>
          </a:p>
          <a:p>
            <a:pPr marL="571500" indent="-5715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Adjustments of one’s strategies based upon the collected data/knowledge</a:t>
            </a:r>
          </a:p>
        </p:txBody>
      </p:sp>
      <p:sp>
        <p:nvSpPr>
          <p:cNvPr id="2" name="Rectangle 1"/>
          <p:cNvSpPr/>
          <p:nvPr/>
        </p:nvSpPr>
        <p:spPr>
          <a:xfrm>
            <a:off x="836261" y="657888"/>
            <a:ext cx="6345904"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Counseling &amp; Listening</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268070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C8F571-804C-4171-9615-3382DE1C7C9D}"/>
              </a:ext>
            </a:extLst>
          </p:cNvPr>
          <p:cNvSpPr txBox="1"/>
          <p:nvPr/>
        </p:nvSpPr>
        <p:spPr>
          <a:xfrm>
            <a:off x="1774878" y="2698823"/>
            <a:ext cx="8997624" cy="1815882"/>
          </a:xfrm>
          <a:prstGeom prst="rect">
            <a:avLst/>
          </a:prstGeom>
          <a:noFill/>
        </p:spPr>
        <p:txBody>
          <a:bodyPr wrap="square">
            <a:spAutoFit/>
          </a:bodyPr>
          <a:lstStyle/>
          <a:p>
            <a:pPr marL="0" indent="0" algn="ctr">
              <a:buNone/>
            </a:pPr>
            <a:r>
              <a:rPr lang="en-US" sz="2800" dirty="0" smtClean="0">
                <a:latin typeface="Poppins" panose="00000500000000000000" pitchFamily="2" charset="0"/>
                <a:cs typeface="Poppins" panose="00000500000000000000" pitchFamily="2" charset="0"/>
              </a:rPr>
              <a:t>Humans </a:t>
            </a:r>
            <a:r>
              <a:rPr lang="en-US" sz="2800" dirty="0">
                <a:latin typeface="Poppins" panose="00000500000000000000" pitchFamily="2" charset="0"/>
                <a:cs typeface="Poppins" panose="00000500000000000000" pitchFamily="2" charset="0"/>
              </a:rPr>
              <a:t>tend to have a more difficult time listening than they do speaking—perhaps that is why they were created with two ears and only one mouth!</a:t>
            </a:r>
          </a:p>
        </p:txBody>
      </p:sp>
    </p:spTree>
    <p:extLst>
      <p:ext uri="{BB962C8B-B14F-4D97-AF65-F5344CB8AC3E}">
        <p14:creationId xmlns:p14="http://schemas.microsoft.com/office/powerpoint/2010/main" val="3915958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C85D08-9732-4DA4-8B22-F7969190A140}"/>
              </a:ext>
            </a:extLst>
          </p:cNvPr>
          <p:cNvSpPr txBox="1"/>
          <p:nvPr/>
        </p:nvSpPr>
        <p:spPr>
          <a:xfrm>
            <a:off x="836261" y="1944184"/>
            <a:ext cx="6653109" cy="3046988"/>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If </a:t>
            </a:r>
            <a:r>
              <a:rPr lang="en-US" sz="2400" dirty="0">
                <a:latin typeface="Poppins" panose="00000500000000000000" pitchFamily="2" charset="0"/>
                <a:cs typeface="Poppins" panose="00000500000000000000" pitchFamily="2" charset="0"/>
              </a:rPr>
              <a:t>the ultimate objective of the dispensing professional is to help the deaf and hearing impaired hear and communicate better, and market penetration has hovered around twenty percent over the past three decades, </a:t>
            </a:r>
            <a:r>
              <a:rPr lang="en-US" sz="2400" dirty="0">
                <a:solidFill>
                  <a:srgbClr val="C49B5B"/>
                </a:solidFill>
                <a:latin typeface="Poppins" panose="00000500000000000000" pitchFamily="2" charset="0"/>
                <a:cs typeface="Poppins" panose="00000500000000000000" pitchFamily="2" charset="0"/>
              </a:rPr>
              <a:t>then we must investigate and answer the question—WHY?</a:t>
            </a:r>
          </a:p>
        </p:txBody>
      </p:sp>
      <p:sp>
        <p:nvSpPr>
          <p:cNvPr id="4" name="Rectangle 3"/>
          <p:cNvSpPr/>
          <p:nvPr/>
        </p:nvSpPr>
        <p:spPr>
          <a:xfrm>
            <a:off x="836261" y="657888"/>
            <a:ext cx="6030690"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HI Market Penetration</a:t>
            </a:r>
            <a:endParaRPr lang="en-US" sz="4400" b="1" dirty="0">
              <a:solidFill>
                <a:srgbClr val="0B2D46"/>
              </a:solidFill>
              <a:latin typeface="Playfair Display" panose="00000500000000000000" pitchFamily="50" charset="0"/>
              <a:cs typeface="Times New Roman" panose="02020603050405020304" pitchFamily="18" charset="0"/>
            </a:endParaRPr>
          </a:p>
        </p:txBody>
      </p:sp>
      <p:pic>
        <p:nvPicPr>
          <p:cNvPr id="2052" name="Picture 4" descr="OTC Hearing Aids Are Coming — But They&amp;#39;re Not for Everyone – Cleveland  Cli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4912" y="1941320"/>
            <a:ext cx="4277088" cy="2961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299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52D46C-48BE-4E20-806B-BF669C25F37B}"/>
              </a:ext>
            </a:extLst>
          </p:cNvPr>
          <p:cNvSpPr txBox="1"/>
          <p:nvPr/>
        </p:nvSpPr>
        <p:spPr>
          <a:xfrm>
            <a:off x="836262" y="1802078"/>
            <a:ext cx="6030690" cy="1815882"/>
          </a:xfrm>
          <a:prstGeom prst="rect">
            <a:avLst/>
          </a:prstGeom>
          <a:noFill/>
        </p:spPr>
        <p:txBody>
          <a:bodyPr wrap="square">
            <a:spAutoFit/>
          </a:bodyPr>
          <a:lstStyle/>
          <a:p>
            <a:pPr marL="0" indent="0">
              <a:buNone/>
            </a:pPr>
            <a:r>
              <a:rPr lang="en-US" sz="2800" i="1" dirty="0" smtClean="0">
                <a:latin typeface="Poppins" panose="00000500000000000000" pitchFamily="2" charset="0"/>
                <a:cs typeface="Poppins" panose="00000500000000000000" pitchFamily="2" charset="0"/>
              </a:rPr>
              <a:t>To </a:t>
            </a:r>
            <a:r>
              <a:rPr lang="en-US" sz="2800" i="1" dirty="0">
                <a:latin typeface="Poppins" panose="00000500000000000000" pitchFamily="2" charset="0"/>
                <a:cs typeface="Poppins" panose="00000500000000000000" pitchFamily="2" charset="0"/>
              </a:rPr>
              <a:t>answer this question, we must describe the factors which result into a successful hearing instrument fitting/sale. </a:t>
            </a:r>
          </a:p>
        </p:txBody>
      </p:sp>
      <p:sp>
        <p:nvSpPr>
          <p:cNvPr id="4" name="Rectangle 3"/>
          <p:cNvSpPr/>
          <p:nvPr/>
        </p:nvSpPr>
        <p:spPr>
          <a:xfrm>
            <a:off x="836261" y="657888"/>
            <a:ext cx="6030690"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HI Market Penetration</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1357595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BF726-BBE9-45F2-AD02-7D6C95AA2673}"/>
              </a:ext>
            </a:extLst>
          </p:cNvPr>
          <p:cNvSpPr txBox="1"/>
          <p:nvPr/>
        </p:nvSpPr>
        <p:spPr>
          <a:xfrm>
            <a:off x="876822" y="1664769"/>
            <a:ext cx="8264046" cy="4524315"/>
          </a:xfrm>
          <a:prstGeom prst="rect">
            <a:avLst/>
          </a:prstGeom>
          <a:noFill/>
        </p:spPr>
        <p:txBody>
          <a:bodyPr wrap="square">
            <a:spAutoFit/>
          </a:bodyPr>
          <a:lstStyle/>
          <a:p>
            <a:pPr marL="0" indent="0">
              <a:buNone/>
            </a:pPr>
            <a:r>
              <a:rPr lang="en-US" sz="2400" dirty="0" smtClean="0">
                <a:latin typeface="Poppins" panose="00000500000000000000" pitchFamily="2" charset="0"/>
                <a:cs typeface="Poppins" panose="00000500000000000000" pitchFamily="2" charset="0"/>
              </a:rPr>
              <a:t>Among </a:t>
            </a:r>
            <a:r>
              <a:rPr lang="en-US" sz="2400" dirty="0">
                <a:latin typeface="Poppins" panose="00000500000000000000" pitchFamily="2" charset="0"/>
                <a:cs typeface="Poppins" panose="00000500000000000000" pitchFamily="2" charset="0"/>
              </a:rPr>
              <a:t>the most important factors for a successful dispensing outcome are:</a:t>
            </a:r>
          </a:p>
          <a:p>
            <a:pPr marL="0" indent="0">
              <a:buNone/>
            </a:pPr>
            <a:endParaRPr lang="en-US" sz="2400" dirty="0">
              <a:latin typeface="Poppins" panose="00000500000000000000" pitchFamily="2" charset="0"/>
              <a:cs typeface="Poppins" panose="00000500000000000000" pitchFamily="2" charset="0"/>
            </a:endParaRPr>
          </a:p>
          <a:p>
            <a:pPr marL="514350" indent="-514350">
              <a:buClr>
                <a:srgbClr val="C49B5B"/>
              </a:buClr>
              <a:buFont typeface="+mj-lt"/>
              <a:buAutoNum type="arabicPeriod"/>
            </a:pPr>
            <a:r>
              <a:rPr lang="en-US" sz="2400" dirty="0">
                <a:latin typeface="Poppins" panose="00000500000000000000" pitchFamily="2" charset="0"/>
                <a:cs typeface="Poppins" panose="00000500000000000000" pitchFamily="2" charset="0"/>
              </a:rPr>
              <a:t>The hearing instrument(s</a:t>
            </a:r>
            <a:r>
              <a:rPr lang="en-US" sz="2400" dirty="0" smtClean="0">
                <a:latin typeface="Poppins" panose="00000500000000000000" pitchFamily="2" charset="0"/>
                <a:cs typeface="Poppins" panose="00000500000000000000" pitchFamily="2" charset="0"/>
              </a:rPr>
              <a:t>)</a:t>
            </a:r>
          </a:p>
          <a:p>
            <a:pPr marL="514350" indent="-514350">
              <a:buClr>
                <a:srgbClr val="C49B5B"/>
              </a:buClr>
              <a:buFont typeface="+mj-lt"/>
              <a:buAutoNum type="arabicPeriod"/>
            </a:pPr>
            <a:endParaRPr lang="en-US" sz="2400" dirty="0">
              <a:latin typeface="Poppins" panose="00000500000000000000" pitchFamily="2" charset="0"/>
              <a:cs typeface="Poppins" panose="00000500000000000000" pitchFamily="2" charset="0"/>
            </a:endParaRPr>
          </a:p>
          <a:p>
            <a:pPr marL="514350" indent="-514350">
              <a:buClr>
                <a:srgbClr val="C49B5B"/>
              </a:buClr>
              <a:buFont typeface="+mj-lt"/>
              <a:buAutoNum type="arabicPeriod"/>
            </a:pPr>
            <a:r>
              <a:rPr lang="en-US" sz="2400" dirty="0">
                <a:latin typeface="Poppins" panose="00000500000000000000" pitchFamily="2" charset="0"/>
                <a:cs typeface="Poppins" panose="00000500000000000000" pitchFamily="2" charset="0"/>
              </a:rPr>
              <a:t>The selection &amp; fitting </a:t>
            </a:r>
            <a:r>
              <a:rPr lang="en-US" sz="2400" dirty="0" smtClean="0">
                <a:latin typeface="Poppins" panose="00000500000000000000" pitchFamily="2" charset="0"/>
                <a:cs typeface="Poppins" panose="00000500000000000000" pitchFamily="2" charset="0"/>
              </a:rPr>
              <a:t>procedures</a:t>
            </a:r>
          </a:p>
          <a:p>
            <a:pPr marL="514350" indent="-514350">
              <a:buClr>
                <a:srgbClr val="C49B5B"/>
              </a:buClr>
              <a:buFont typeface="+mj-lt"/>
              <a:buAutoNum type="arabicPeriod"/>
            </a:pPr>
            <a:endParaRPr lang="en-US" sz="2400" dirty="0">
              <a:latin typeface="Poppins" panose="00000500000000000000" pitchFamily="2" charset="0"/>
              <a:cs typeface="Poppins" panose="00000500000000000000" pitchFamily="2" charset="0"/>
            </a:endParaRPr>
          </a:p>
          <a:p>
            <a:pPr marL="514350" indent="-514350">
              <a:buClr>
                <a:srgbClr val="C49B5B"/>
              </a:buClr>
              <a:buFont typeface="+mj-lt"/>
              <a:buAutoNum type="arabicPeriod"/>
            </a:pPr>
            <a:r>
              <a:rPr lang="en-US" sz="2400" dirty="0">
                <a:latin typeface="Poppins" panose="00000500000000000000" pitchFamily="2" charset="0"/>
                <a:cs typeface="Poppins" panose="00000500000000000000" pitchFamily="2" charset="0"/>
              </a:rPr>
              <a:t>Attributes of the dispensing </a:t>
            </a:r>
            <a:r>
              <a:rPr lang="en-US" sz="2400" dirty="0" smtClean="0">
                <a:latin typeface="Poppins" panose="00000500000000000000" pitchFamily="2" charset="0"/>
                <a:cs typeface="Poppins" panose="00000500000000000000" pitchFamily="2" charset="0"/>
              </a:rPr>
              <a:t>professional</a:t>
            </a:r>
          </a:p>
          <a:p>
            <a:pPr marL="514350" indent="-514350">
              <a:buClr>
                <a:srgbClr val="C49B5B"/>
              </a:buClr>
              <a:buFont typeface="+mj-lt"/>
              <a:buAutoNum type="arabicPeriod"/>
            </a:pPr>
            <a:endParaRPr lang="en-US" sz="2400" dirty="0">
              <a:latin typeface="Poppins" panose="00000500000000000000" pitchFamily="2" charset="0"/>
              <a:cs typeface="Poppins" panose="00000500000000000000" pitchFamily="2" charset="0"/>
            </a:endParaRPr>
          </a:p>
          <a:p>
            <a:pPr marL="514350" indent="-514350">
              <a:buClr>
                <a:srgbClr val="C49B5B"/>
              </a:buClr>
              <a:buFont typeface="+mj-lt"/>
              <a:buAutoNum type="arabicPeriod"/>
            </a:pPr>
            <a:r>
              <a:rPr lang="en-US" sz="2400" u="sng" dirty="0" smtClean="0">
                <a:solidFill>
                  <a:srgbClr val="C49B5B"/>
                </a:solidFill>
                <a:latin typeface="Poppins" panose="00000500000000000000" pitchFamily="2" charset="0"/>
                <a:cs typeface="Poppins" panose="00000500000000000000" pitchFamily="2" charset="0"/>
              </a:rPr>
              <a:t>Characteristics</a:t>
            </a:r>
            <a:r>
              <a:rPr lang="en-US" sz="2400" dirty="0" smtClean="0">
                <a:latin typeface="Poppins" panose="00000500000000000000" pitchFamily="2" charset="0"/>
                <a:cs typeface="Poppins" panose="00000500000000000000" pitchFamily="2" charset="0"/>
              </a:rPr>
              <a:t> of </a:t>
            </a:r>
            <a:r>
              <a:rPr lang="en-US" sz="2400" dirty="0">
                <a:latin typeface="Poppins" panose="00000500000000000000" pitchFamily="2" charset="0"/>
                <a:cs typeface="Poppins" panose="00000500000000000000" pitchFamily="2" charset="0"/>
              </a:rPr>
              <a:t>the </a:t>
            </a:r>
            <a:r>
              <a:rPr lang="en-US" sz="2400" dirty="0" smtClean="0">
                <a:latin typeface="Poppins" panose="00000500000000000000" pitchFamily="2" charset="0"/>
                <a:cs typeface="Poppins" panose="00000500000000000000" pitchFamily="2" charset="0"/>
              </a:rPr>
              <a:t>patient/client</a:t>
            </a:r>
          </a:p>
          <a:p>
            <a:pPr marL="514350" indent="-514350">
              <a:buClr>
                <a:srgbClr val="C49B5B"/>
              </a:buClr>
              <a:buFont typeface="+mj-lt"/>
              <a:buAutoNum type="arabicPeriod"/>
            </a:pPr>
            <a:endParaRPr lang="en-US" sz="2400" dirty="0">
              <a:latin typeface="Poppins" panose="00000500000000000000" pitchFamily="2" charset="0"/>
              <a:cs typeface="Poppins" panose="00000500000000000000" pitchFamily="2" charset="0"/>
            </a:endParaRPr>
          </a:p>
          <a:p>
            <a:pPr marL="514350" indent="-514350">
              <a:buClr>
                <a:srgbClr val="C49B5B"/>
              </a:buClr>
              <a:buFont typeface="+mj-lt"/>
              <a:buAutoNum type="arabicPeriod"/>
            </a:pPr>
            <a:r>
              <a:rPr lang="en-US" sz="2400" u="sng" dirty="0" smtClean="0">
                <a:solidFill>
                  <a:srgbClr val="C49B5B"/>
                </a:solidFill>
                <a:latin typeface="Poppins" panose="00000500000000000000" pitchFamily="2" charset="0"/>
                <a:cs typeface="Poppins" panose="00000500000000000000" pitchFamily="2" charset="0"/>
              </a:rPr>
              <a:t>Expectations</a:t>
            </a:r>
            <a:r>
              <a:rPr lang="en-US" sz="2400" dirty="0" smtClean="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of the patient/client</a:t>
            </a:r>
          </a:p>
        </p:txBody>
      </p:sp>
      <p:sp>
        <p:nvSpPr>
          <p:cNvPr id="4" name="Rectangle 3"/>
          <p:cNvSpPr/>
          <p:nvPr/>
        </p:nvSpPr>
        <p:spPr>
          <a:xfrm>
            <a:off x="836261" y="657888"/>
            <a:ext cx="6030690"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HI Market Penetration</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2122350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85D52B-2EA4-4CD9-80F7-CD0C9E424CCB}"/>
              </a:ext>
            </a:extLst>
          </p:cNvPr>
          <p:cNvSpPr txBox="1"/>
          <p:nvPr/>
        </p:nvSpPr>
        <p:spPr>
          <a:xfrm>
            <a:off x="836262" y="2015498"/>
            <a:ext cx="6182848" cy="3785652"/>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If </a:t>
            </a:r>
            <a:r>
              <a:rPr lang="en-US" sz="2400" dirty="0">
                <a:latin typeface="Poppins" panose="00000500000000000000" pitchFamily="2" charset="0"/>
                <a:cs typeface="Poppins" panose="00000500000000000000" pitchFamily="2" charset="0"/>
              </a:rPr>
              <a:t>we assume that the products and selection &amp; fitting procedures have improved, yet ultimate satisfaction &amp; market penetration have not; then it stands to reason that either the characteristics of the professional and/or the patient/client have diminished, or the expectations of the patient/client have risen to an unrealistic level. </a:t>
            </a:r>
          </a:p>
        </p:txBody>
      </p:sp>
      <p:sp>
        <p:nvSpPr>
          <p:cNvPr id="4" name="Rectangle 3"/>
          <p:cNvSpPr/>
          <p:nvPr/>
        </p:nvSpPr>
        <p:spPr>
          <a:xfrm>
            <a:off x="836261" y="657888"/>
            <a:ext cx="6030690"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HI Market Penetration</a:t>
            </a:r>
            <a:endParaRPr lang="en-US" sz="4400" b="1" dirty="0">
              <a:solidFill>
                <a:srgbClr val="0B2D46"/>
              </a:solidFill>
              <a:latin typeface="Playfair Display" panose="00000500000000000000" pitchFamily="50" charset="0"/>
              <a:cs typeface="Times New Roman" panose="02020603050405020304" pitchFamily="18" charset="0"/>
            </a:endParaRPr>
          </a:p>
        </p:txBody>
      </p:sp>
      <p:pic>
        <p:nvPicPr>
          <p:cNvPr id="4098" name="Picture 2" descr="Hearing Instrument Specialist vs. Dispens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1291" y="2081348"/>
            <a:ext cx="4580709" cy="2895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495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372494-494F-479A-94ED-FC8843C22CEC}"/>
              </a:ext>
            </a:extLst>
          </p:cNvPr>
          <p:cNvSpPr txBox="1"/>
          <p:nvPr/>
        </p:nvSpPr>
        <p:spPr>
          <a:xfrm>
            <a:off x="836262" y="2007505"/>
            <a:ext cx="7384630" cy="3046988"/>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We </a:t>
            </a:r>
            <a:r>
              <a:rPr lang="en-US" sz="2400" dirty="0">
                <a:latin typeface="Poppins" panose="00000500000000000000" pitchFamily="2" charset="0"/>
                <a:cs typeface="Poppins" panose="00000500000000000000" pitchFamily="2" charset="0"/>
              </a:rPr>
              <a:t>can have all of the state-of-the-art equipment and all of the sophisticated products at our fingertips, but if we cannot effectively interface amplification with enhanced communication strategies or convey information in a manner that patient/clients understand, then we have failed in our job performance.</a:t>
            </a:r>
          </a:p>
        </p:txBody>
      </p:sp>
      <p:sp>
        <p:nvSpPr>
          <p:cNvPr id="4" name="Rectangle 3"/>
          <p:cNvSpPr/>
          <p:nvPr/>
        </p:nvSpPr>
        <p:spPr>
          <a:xfrm>
            <a:off x="836261" y="657888"/>
            <a:ext cx="6030690"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HI Market Penetration</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4270096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83CE61-09B4-4090-86D3-CB11ACB593EE}"/>
              </a:ext>
            </a:extLst>
          </p:cNvPr>
          <p:cNvSpPr txBox="1"/>
          <p:nvPr/>
        </p:nvSpPr>
        <p:spPr>
          <a:xfrm>
            <a:off x="836261" y="1955135"/>
            <a:ext cx="6885616" cy="3416320"/>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Perhaps </a:t>
            </a:r>
            <a:r>
              <a:rPr lang="en-US" sz="2400" dirty="0">
                <a:latin typeface="Poppins" panose="00000500000000000000" pitchFamily="2" charset="0"/>
                <a:cs typeface="Poppins" panose="00000500000000000000" pitchFamily="2" charset="0"/>
              </a:rPr>
              <a:t>we are so enamored with today’s sophisticated digital technology that we have lost sight of the TRUE objective?</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art of </a:t>
            </a:r>
            <a:r>
              <a:rPr lang="en-US" sz="2400" b="1" u="sng" dirty="0">
                <a:solidFill>
                  <a:srgbClr val="C49B5B"/>
                </a:solidFill>
                <a:latin typeface="Poppins" panose="00000500000000000000" pitchFamily="2" charset="0"/>
                <a:cs typeface="Poppins" panose="00000500000000000000" pitchFamily="2" charset="0"/>
              </a:rPr>
              <a:t>collaborative counseling</a:t>
            </a:r>
            <a:r>
              <a:rPr lang="en-US" sz="2400" dirty="0">
                <a:latin typeface="Poppins" panose="00000500000000000000" pitchFamily="2" charset="0"/>
                <a:cs typeface="Poppins" panose="00000500000000000000" pitchFamily="2" charset="0"/>
              </a:rPr>
              <a:t> is often an overlooked element in the total aural rehabilitation equation—it may just be the most important component of all!</a:t>
            </a:r>
          </a:p>
        </p:txBody>
      </p:sp>
      <p:sp>
        <p:nvSpPr>
          <p:cNvPr id="4" name="Rectangle 3"/>
          <p:cNvSpPr/>
          <p:nvPr/>
        </p:nvSpPr>
        <p:spPr>
          <a:xfrm>
            <a:off x="836261" y="657888"/>
            <a:ext cx="6030690"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HI Market Penetration</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2644588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D8924F-3FA7-479D-AE99-7D09A6DF9FB0}"/>
              </a:ext>
            </a:extLst>
          </p:cNvPr>
          <p:cNvSpPr txBox="1"/>
          <p:nvPr/>
        </p:nvSpPr>
        <p:spPr>
          <a:xfrm>
            <a:off x="836260" y="2249316"/>
            <a:ext cx="7280129" cy="3046988"/>
          </a:xfrm>
          <a:prstGeom prst="rect">
            <a:avLst/>
          </a:prstGeom>
          <a:noFill/>
        </p:spPr>
        <p:txBody>
          <a:bodyPr wrap="square">
            <a:spAutoFit/>
          </a:bodyPr>
          <a:lstStyle/>
          <a:p>
            <a:pPr marL="0" indent="0">
              <a:buNone/>
            </a:pPr>
            <a:r>
              <a:rPr lang="en-US" sz="2400" dirty="0" smtClean="0">
                <a:latin typeface="Poppins" panose="00000500000000000000" pitchFamily="2" charset="0"/>
                <a:cs typeface="Poppins" panose="00000500000000000000" pitchFamily="2" charset="0"/>
              </a:rPr>
              <a:t>In </a:t>
            </a:r>
            <a:r>
              <a:rPr lang="en-US" sz="2400" dirty="0">
                <a:latin typeface="Poppins" panose="00000500000000000000" pitchFamily="2" charset="0"/>
                <a:cs typeface="Poppins" panose="00000500000000000000" pitchFamily="2" charset="0"/>
              </a:rPr>
              <a:t>healthcare, there are two main approaches towards counseling.</a:t>
            </a:r>
          </a:p>
          <a:p>
            <a:pPr marL="0" indent="0">
              <a:buNone/>
            </a:pPr>
            <a:r>
              <a:rPr lang="en-US" sz="2400" dirty="0">
                <a:latin typeface="Poppins" panose="00000500000000000000" pitchFamily="2" charset="0"/>
                <a:cs typeface="Poppins" panose="00000500000000000000" pitchFamily="2" charset="0"/>
              </a:rPr>
              <a:t>  </a:t>
            </a:r>
          </a:p>
          <a:p>
            <a:pPr marL="0" indent="0">
              <a:buNone/>
            </a:pPr>
            <a:r>
              <a:rPr lang="en-US" sz="2400" dirty="0">
                <a:latin typeface="Poppins" panose="00000500000000000000" pitchFamily="2" charset="0"/>
                <a:cs typeface="Poppins" panose="00000500000000000000" pitchFamily="2" charset="0"/>
              </a:rPr>
              <a:t>They are</a:t>
            </a:r>
            <a:r>
              <a:rPr lang="en-US" sz="2400" dirty="0" smtClean="0">
                <a:latin typeface="Poppins" panose="00000500000000000000" pitchFamily="2" charset="0"/>
                <a:cs typeface="Poppins" panose="00000500000000000000" pitchFamily="2" charset="0"/>
              </a:rPr>
              <a:t>:</a:t>
            </a:r>
          </a:p>
          <a:p>
            <a:pPr marL="0" indent="0">
              <a:buNone/>
            </a:pPr>
            <a:endParaRPr lang="en-US" sz="24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professional-centered </a:t>
            </a:r>
            <a:r>
              <a:rPr lang="en-US" sz="2400" dirty="0" smtClean="0">
                <a:latin typeface="Poppins" panose="00000500000000000000" pitchFamily="2" charset="0"/>
                <a:cs typeface="Poppins" panose="00000500000000000000" pitchFamily="2" charset="0"/>
              </a:rPr>
              <a:t>approach</a:t>
            </a:r>
          </a:p>
          <a:p>
            <a:pPr marL="514350" indent="-51435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a:t>
            </a:r>
            <a:r>
              <a:rPr lang="en-US" sz="2400" u="sng" dirty="0">
                <a:solidFill>
                  <a:srgbClr val="C49B5B"/>
                </a:solidFill>
                <a:latin typeface="Poppins" panose="00000500000000000000" pitchFamily="2" charset="0"/>
                <a:cs typeface="Poppins" panose="00000500000000000000" pitchFamily="2" charset="0"/>
              </a:rPr>
              <a:t>patient/client-centered</a:t>
            </a:r>
            <a:r>
              <a:rPr lang="en-US" sz="2400" dirty="0">
                <a:latin typeface="Poppins" panose="00000500000000000000" pitchFamily="2" charset="0"/>
                <a:cs typeface="Poppins" panose="00000500000000000000" pitchFamily="2" charset="0"/>
              </a:rPr>
              <a:t> approach</a:t>
            </a:r>
          </a:p>
        </p:txBody>
      </p:sp>
      <p:sp>
        <p:nvSpPr>
          <p:cNvPr id="4" name="Rectangle 3"/>
          <p:cNvSpPr/>
          <p:nvPr/>
        </p:nvSpPr>
        <p:spPr>
          <a:xfrm>
            <a:off x="836261" y="657888"/>
            <a:ext cx="6899774"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Patient/Client </a:t>
            </a:r>
            <a:r>
              <a:rPr lang="en-US" sz="4400" b="1" dirty="0">
                <a:solidFill>
                  <a:srgbClr val="0B2D46"/>
                </a:solidFill>
                <a:latin typeface="Playfair Display" panose="00000500000000000000" pitchFamily="50" charset="0"/>
                <a:cs typeface="Times New Roman" panose="02020603050405020304" pitchFamily="18" charset="0"/>
              </a:rPr>
              <a:t>Counseling</a:t>
            </a:r>
            <a:endParaRPr lang="en-US" sz="4400" b="1" dirty="0">
              <a:solidFill>
                <a:srgbClr val="0B2D46"/>
              </a:solidFill>
              <a:latin typeface="Playfair Display" panose="00000500000000000000" pitchFamily="50" charset="0"/>
              <a:cs typeface="Times New Roman" panose="02020603050405020304" pitchFamily="18" charset="0"/>
            </a:endParaRPr>
          </a:p>
        </p:txBody>
      </p:sp>
      <p:pic>
        <p:nvPicPr>
          <p:cNvPr id="7170" name="Picture 2" descr="Tips for Improving Communication with Older Patients | National Institute  on Ag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2248303"/>
            <a:ext cx="304800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0690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639803-65E7-46D8-9A6E-7A0D48915338}"/>
              </a:ext>
            </a:extLst>
          </p:cNvPr>
          <p:cNvSpPr txBox="1"/>
          <p:nvPr/>
        </p:nvSpPr>
        <p:spPr>
          <a:xfrm>
            <a:off x="943986" y="680939"/>
            <a:ext cx="8461271" cy="5509200"/>
          </a:xfrm>
          <a:prstGeom prst="rect">
            <a:avLst/>
          </a:prstGeom>
          <a:noFill/>
        </p:spPr>
        <p:txBody>
          <a:bodyPr wrap="square">
            <a:spAutoFit/>
          </a:bodyPr>
          <a:lstStyle/>
          <a:p>
            <a:pPr marL="0" indent="0">
              <a:buNone/>
            </a:pPr>
            <a:r>
              <a:rPr lang="en-US" sz="2800" dirty="0">
                <a:latin typeface="Poppins" panose="00000500000000000000" pitchFamily="2" charset="0"/>
                <a:cs typeface="Poppins" panose="00000500000000000000" pitchFamily="2" charset="0"/>
              </a:rPr>
              <a:t>The </a:t>
            </a:r>
            <a:r>
              <a:rPr lang="en-US" sz="2800" b="1" u="sng" dirty="0" smtClean="0">
                <a:solidFill>
                  <a:srgbClr val="C49B5B"/>
                </a:solidFill>
                <a:latin typeface="Poppins" panose="00000500000000000000" pitchFamily="2" charset="0"/>
                <a:cs typeface="Poppins" panose="00000500000000000000" pitchFamily="2" charset="0"/>
              </a:rPr>
              <a:t>Professional Approach</a:t>
            </a:r>
            <a:r>
              <a:rPr lang="en-US" sz="2800" b="1" dirty="0" smtClean="0">
                <a:solidFill>
                  <a:srgbClr val="C49B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involves activities such as</a:t>
            </a:r>
            <a:r>
              <a:rPr lang="en-US" sz="2800" dirty="0" smtClean="0">
                <a:latin typeface="Poppins" panose="00000500000000000000" pitchFamily="2" charset="0"/>
                <a:cs typeface="Poppins" panose="00000500000000000000" pitchFamily="2" charset="0"/>
              </a:rPr>
              <a:t>:</a:t>
            </a:r>
          </a:p>
          <a:p>
            <a:pPr marL="0" indent="0">
              <a:buNone/>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professional asks the </a:t>
            </a:r>
            <a:r>
              <a:rPr lang="en-US" sz="2400" dirty="0" smtClean="0">
                <a:latin typeface="Poppins" panose="00000500000000000000" pitchFamily="2" charset="0"/>
                <a:cs typeface="Poppins" panose="00000500000000000000" pitchFamily="2" charset="0"/>
              </a:rPr>
              <a:t>questions</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professional is in </a:t>
            </a:r>
            <a:r>
              <a:rPr lang="en-US" sz="2400" dirty="0" smtClean="0">
                <a:latin typeface="Poppins" panose="00000500000000000000" pitchFamily="2" charset="0"/>
                <a:cs typeface="Poppins" panose="00000500000000000000" pitchFamily="2" charset="0"/>
              </a:rPr>
              <a:t>control</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professional will diagnose and reach </a:t>
            </a:r>
            <a:r>
              <a:rPr lang="en-US" sz="2400" dirty="0" smtClean="0">
                <a:latin typeface="Poppins" panose="00000500000000000000" pitchFamily="2" charset="0"/>
                <a:cs typeface="Poppins" panose="00000500000000000000" pitchFamily="2" charset="0"/>
              </a:rPr>
              <a:t>conclusions</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professional will make decisions regarding the patient/client </a:t>
            </a:r>
            <a:r>
              <a:rPr lang="en-US" sz="2400" dirty="0" smtClean="0">
                <a:latin typeface="Poppins" panose="00000500000000000000" pitchFamily="2" charset="0"/>
                <a:cs typeface="Poppins" panose="00000500000000000000" pitchFamily="2" charset="0"/>
              </a:rPr>
              <a:t>needs</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professional is responsible for all decisions</a:t>
            </a:r>
          </a:p>
        </p:txBody>
      </p:sp>
    </p:spTree>
    <p:extLst>
      <p:ext uri="{BB962C8B-B14F-4D97-AF65-F5344CB8AC3E}">
        <p14:creationId xmlns:p14="http://schemas.microsoft.com/office/powerpoint/2010/main" val="3198326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79DD69-26A1-49E9-BB85-1D820EA42F40}"/>
              </a:ext>
            </a:extLst>
          </p:cNvPr>
          <p:cNvSpPr txBox="1"/>
          <p:nvPr/>
        </p:nvSpPr>
        <p:spPr>
          <a:xfrm>
            <a:off x="898414" y="665908"/>
            <a:ext cx="8977106" cy="4093428"/>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The </a:t>
            </a:r>
            <a:r>
              <a:rPr lang="en-US" sz="2800" b="1" u="sng" dirty="0" smtClean="0">
                <a:solidFill>
                  <a:srgbClr val="C49B5B"/>
                </a:solidFill>
                <a:latin typeface="Poppins" panose="00000500000000000000" pitchFamily="2" charset="0"/>
                <a:cs typeface="Poppins" panose="00000500000000000000" pitchFamily="2" charset="0"/>
              </a:rPr>
              <a:t>P</a:t>
            </a:r>
            <a:r>
              <a:rPr lang="en-US" sz="2800" b="1" u="sng" dirty="0" smtClean="0">
                <a:solidFill>
                  <a:srgbClr val="C49B5B"/>
                </a:solidFill>
                <a:latin typeface="Poppins" panose="00000500000000000000" pitchFamily="2" charset="0"/>
                <a:cs typeface="Poppins" panose="00000500000000000000" pitchFamily="2" charset="0"/>
              </a:rPr>
              <a:t>atient/Client-Centered Approach</a:t>
            </a:r>
            <a:r>
              <a:rPr lang="en-US" sz="2800" dirty="0" smtClean="0">
                <a:solidFill>
                  <a:srgbClr val="C49B5B"/>
                </a:solidFill>
                <a:latin typeface="Poppins" panose="00000500000000000000" pitchFamily="2" charset="0"/>
                <a:cs typeface="Poppins" panose="00000500000000000000" pitchFamily="2" charset="0"/>
              </a:rPr>
              <a:t> </a:t>
            </a:r>
            <a:r>
              <a:rPr lang="en-US" sz="2800" dirty="0" smtClean="0">
                <a:latin typeface="Poppins" panose="00000500000000000000" pitchFamily="2" charset="0"/>
                <a:cs typeface="Poppins" panose="00000500000000000000" pitchFamily="2" charset="0"/>
              </a:rPr>
              <a:t>involves activities such as:</a:t>
            </a:r>
          </a:p>
          <a:p>
            <a:pPr marL="0" indent="0">
              <a:buNone/>
            </a:pPr>
            <a:endParaRPr lang="en-US" sz="36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Empathetic </a:t>
            </a:r>
            <a:r>
              <a:rPr lang="en-US" sz="2400" dirty="0" smtClean="0">
                <a:latin typeface="Poppins" panose="00000500000000000000" pitchFamily="2" charset="0"/>
                <a:cs typeface="Poppins" panose="00000500000000000000" pitchFamily="2" charset="0"/>
              </a:rPr>
              <a:t>listening</a:t>
            </a:r>
          </a:p>
          <a:p>
            <a:pPr marL="571500" indent="-5715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Unconditional positive </a:t>
            </a:r>
            <a:r>
              <a:rPr lang="en-US" sz="2400" dirty="0" smtClean="0">
                <a:latin typeface="Poppins" panose="00000500000000000000" pitchFamily="2" charset="0"/>
                <a:cs typeface="Poppins" panose="00000500000000000000" pitchFamily="2" charset="0"/>
              </a:rPr>
              <a:t>regard</a:t>
            </a:r>
          </a:p>
          <a:p>
            <a:pPr marL="571500" indent="-5715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Counselor </a:t>
            </a:r>
            <a:r>
              <a:rPr lang="en-US" sz="2400" dirty="0" smtClean="0">
                <a:latin typeface="Poppins" panose="00000500000000000000" pitchFamily="2" charset="0"/>
                <a:cs typeface="Poppins" panose="00000500000000000000" pitchFamily="2" charset="0"/>
              </a:rPr>
              <a:t>congruence</a:t>
            </a:r>
          </a:p>
          <a:p>
            <a:pPr marL="571500" indent="-5715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Listening with </a:t>
            </a:r>
            <a:r>
              <a:rPr lang="en-US" sz="2400" dirty="0" smtClean="0">
                <a:latin typeface="Poppins" panose="00000500000000000000" pitchFamily="2" charset="0"/>
                <a:cs typeface="Poppins" panose="00000500000000000000" pitchFamily="2" charset="0"/>
              </a:rPr>
              <a:t>concern</a:t>
            </a:r>
          </a:p>
        </p:txBody>
      </p:sp>
    </p:spTree>
    <p:extLst>
      <p:ext uri="{BB962C8B-B14F-4D97-AF65-F5344CB8AC3E}">
        <p14:creationId xmlns:p14="http://schemas.microsoft.com/office/powerpoint/2010/main" val="1662151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31956B-9190-4132-BBCA-5551F8E6948B}"/>
              </a:ext>
            </a:extLst>
          </p:cNvPr>
          <p:cNvSpPr txBox="1"/>
          <p:nvPr/>
        </p:nvSpPr>
        <p:spPr>
          <a:xfrm>
            <a:off x="889349" y="551146"/>
            <a:ext cx="6713234" cy="4708981"/>
          </a:xfrm>
          <a:prstGeom prst="rect">
            <a:avLst/>
          </a:prstGeom>
          <a:noFill/>
        </p:spPr>
        <p:txBody>
          <a:bodyPr wrap="square">
            <a:spAutoFit/>
          </a:bodyPr>
          <a:lstStyle/>
          <a:p>
            <a:pPr marL="0" indent="0">
              <a:buNone/>
            </a:pPr>
            <a:r>
              <a:rPr lang="en-US" sz="2800" dirty="0">
                <a:latin typeface="Poppins" panose="00000500000000000000" pitchFamily="2" charset="0"/>
                <a:cs typeface="Poppins" panose="00000500000000000000" pitchFamily="2" charset="0"/>
              </a:rPr>
              <a:t>Many patient/clients prefer the </a:t>
            </a:r>
            <a:r>
              <a:rPr lang="en-US" sz="2800" b="1" dirty="0">
                <a:solidFill>
                  <a:srgbClr val="C49B5B"/>
                </a:solidFill>
                <a:latin typeface="Poppins" panose="00000500000000000000" pitchFamily="2" charset="0"/>
                <a:cs typeface="Poppins" panose="00000500000000000000" pitchFamily="2" charset="0"/>
              </a:rPr>
              <a:t>P</a:t>
            </a:r>
            <a:r>
              <a:rPr lang="en-US" sz="2800" b="1" dirty="0" smtClean="0">
                <a:solidFill>
                  <a:srgbClr val="C49B5B"/>
                </a:solidFill>
                <a:latin typeface="Poppins" panose="00000500000000000000" pitchFamily="2" charset="0"/>
                <a:cs typeface="Poppins" panose="00000500000000000000" pitchFamily="2" charset="0"/>
              </a:rPr>
              <a:t>rofessional Approach.</a:t>
            </a:r>
          </a:p>
          <a:p>
            <a:pPr marL="0" indent="0">
              <a:buNone/>
            </a:pPr>
            <a:endParaRPr lang="en-US" sz="2800" b="1" u="sng" dirty="0" smtClean="0">
              <a:latin typeface="Poppins" panose="00000500000000000000" pitchFamily="2" charset="0"/>
              <a:cs typeface="Poppins" panose="00000500000000000000" pitchFamily="2" charset="0"/>
            </a:endParaRPr>
          </a:p>
          <a:p>
            <a:pPr marL="0" indent="0">
              <a:buNone/>
            </a:pPr>
            <a:r>
              <a:rPr lang="en-US" sz="2400" b="1" u="sng" dirty="0" smtClean="0">
                <a:latin typeface="Poppins" panose="00000500000000000000" pitchFamily="2" charset="0"/>
                <a:cs typeface="Poppins" panose="00000500000000000000" pitchFamily="2" charset="0"/>
              </a:rPr>
              <a:t> </a:t>
            </a:r>
            <a:endParaRPr lang="en-US" sz="2400" b="1" u="sng"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However, one major problem with this approach is that often, the patient/client never has the opportunity to “take ownership” for their condition. </a:t>
            </a:r>
            <a:endParaRPr lang="en-US" sz="2400" dirty="0" smtClean="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They will always place any failure upon the shoulders of the professional and/or hearing instrument(s).</a:t>
            </a:r>
          </a:p>
        </p:txBody>
      </p:sp>
    </p:spTree>
    <p:extLst>
      <p:ext uri="{BB962C8B-B14F-4D97-AF65-F5344CB8AC3E}">
        <p14:creationId xmlns:p14="http://schemas.microsoft.com/office/powerpoint/2010/main" val="3274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464B22-D75F-46CB-B9BD-3786870075C4}"/>
              </a:ext>
            </a:extLst>
          </p:cNvPr>
          <p:cNvSpPr txBox="1"/>
          <p:nvPr/>
        </p:nvSpPr>
        <p:spPr>
          <a:xfrm>
            <a:off x="1838940" y="2716478"/>
            <a:ext cx="9125152" cy="1384995"/>
          </a:xfrm>
          <a:prstGeom prst="rect">
            <a:avLst/>
          </a:prstGeom>
          <a:noFill/>
        </p:spPr>
        <p:txBody>
          <a:bodyPr wrap="square">
            <a:spAutoFit/>
          </a:bodyPr>
          <a:lstStyle/>
          <a:p>
            <a:pPr marL="0" indent="0" algn="ctr">
              <a:buNone/>
            </a:pPr>
            <a:r>
              <a:rPr lang="en-US" sz="2800" dirty="0">
                <a:latin typeface="Poppins" panose="00000500000000000000" pitchFamily="2" charset="0"/>
                <a:cs typeface="Poppins" panose="00000500000000000000" pitchFamily="2" charset="0"/>
              </a:rPr>
              <a:t>The </a:t>
            </a:r>
            <a:r>
              <a:rPr lang="en-US" sz="2800" b="1" u="sng" dirty="0">
                <a:solidFill>
                  <a:srgbClr val="C49B5B"/>
                </a:solidFill>
                <a:latin typeface="Poppins" panose="00000500000000000000" pitchFamily="2" charset="0"/>
                <a:cs typeface="Poppins" panose="00000500000000000000" pitchFamily="2" charset="0"/>
              </a:rPr>
              <a:t>patient/client-centered approach</a:t>
            </a:r>
            <a:r>
              <a:rPr lang="en-US" sz="2800" b="1" dirty="0">
                <a:solidFill>
                  <a:srgbClr val="C49B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may be characterized by the number of words </a:t>
            </a:r>
            <a:r>
              <a:rPr lang="en-US" sz="2800" b="1" u="sng" dirty="0">
                <a:solidFill>
                  <a:srgbClr val="C49B5B"/>
                </a:solidFill>
                <a:latin typeface="Poppins" panose="00000500000000000000" pitchFamily="2" charset="0"/>
                <a:cs typeface="Poppins" panose="00000500000000000000" pitchFamily="2" charset="0"/>
              </a:rPr>
              <a:t>not spoken </a:t>
            </a:r>
            <a:r>
              <a:rPr lang="en-US" sz="2800" dirty="0">
                <a:latin typeface="Poppins" panose="00000500000000000000" pitchFamily="2" charset="0"/>
                <a:cs typeface="Poppins" panose="00000500000000000000" pitchFamily="2" charset="0"/>
              </a:rPr>
              <a:t>by the dispensing professional.  </a:t>
            </a:r>
          </a:p>
        </p:txBody>
      </p:sp>
    </p:spTree>
    <p:extLst>
      <p:ext uri="{BB962C8B-B14F-4D97-AF65-F5344CB8AC3E}">
        <p14:creationId xmlns:p14="http://schemas.microsoft.com/office/powerpoint/2010/main" val="1654572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10EA95-52CD-4C14-9855-8FE3941DC9DE}"/>
              </a:ext>
            </a:extLst>
          </p:cNvPr>
          <p:cNvSpPr txBox="1"/>
          <p:nvPr/>
        </p:nvSpPr>
        <p:spPr>
          <a:xfrm>
            <a:off x="836262" y="1593669"/>
            <a:ext cx="7593636" cy="3785652"/>
          </a:xfrm>
          <a:prstGeom prst="rect">
            <a:avLst/>
          </a:prstGeom>
          <a:noFill/>
        </p:spPr>
        <p:txBody>
          <a:bodyPr wrap="square">
            <a:spAutoFit/>
          </a:bodyPr>
          <a:lstStyle/>
          <a:p>
            <a:pPr marL="342900" indent="-342900" algn="ctr">
              <a:buClr>
                <a:srgbClr val="C49B5B"/>
              </a:buClr>
              <a:buFont typeface="Wingdings" panose="05000000000000000000" pitchFamily="2" charset="2"/>
              <a:buChar char="v"/>
            </a:pPr>
            <a:endParaRPr lang="en-US" sz="2400" b="1" dirty="0" smtClean="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Knowledge is imparted based upon the patient/client’s needs—not the </a:t>
            </a:r>
            <a:r>
              <a:rPr lang="en-US" sz="2400" dirty="0" smtClean="0">
                <a:latin typeface="Poppins" panose="00000500000000000000" pitchFamily="2" charset="0"/>
                <a:cs typeface="Poppins" panose="00000500000000000000" pitchFamily="2" charset="0"/>
              </a:rPr>
              <a:t>professional’s</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patient/client is empowered to make decisions </a:t>
            </a:r>
            <a:endParaRPr lang="en-US" sz="2400" dirty="0" smtClean="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patient/client should be encouraged to make decisions, with the </a:t>
            </a:r>
            <a:r>
              <a:rPr lang="en-US" sz="2400" u="sng" dirty="0">
                <a:solidFill>
                  <a:srgbClr val="C49B5B"/>
                </a:solidFill>
                <a:latin typeface="Poppins" panose="00000500000000000000" pitchFamily="2" charset="0"/>
                <a:cs typeface="Poppins" panose="00000500000000000000" pitchFamily="2" charset="0"/>
              </a:rPr>
              <a:t>goal of getting them to ask you to make the decision.</a:t>
            </a:r>
          </a:p>
        </p:txBody>
      </p:sp>
      <p:sp>
        <p:nvSpPr>
          <p:cNvPr id="4" name="Rectangle 3"/>
          <p:cNvSpPr/>
          <p:nvPr/>
        </p:nvSpPr>
        <p:spPr>
          <a:xfrm>
            <a:off x="836261" y="657888"/>
            <a:ext cx="6899774"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Patient/Client </a:t>
            </a:r>
            <a:r>
              <a:rPr lang="en-US" sz="4400" b="1" dirty="0">
                <a:solidFill>
                  <a:srgbClr val="0B2D46"/>
                </a:solidFill>
                <a:latin typeface="Playfair Display" panose="00000500000000000000" pitchFamily="50" charset="0"/>
                <a:cs typeface="Times New Roman" panose="02020603050405020304" pitchFamily="18" charset="0"/>
              </a:rPr>
              <a:t>Counseling</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1563495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3B7905-FACD-4634-87A5-76F6A3DB8001}"/>
              </a:ext>
            </a:extLst>
          </p:cNvPr>
          <p:cNvSpPr txBox="1"/>
          <p:nvPr/>
        </p:nvSpPr>
        <p:spPr>
          <a:xfrm>
            <a:off x="836261" y="1960264"/>
            <a:ext cx="8151312" cy="3046988"/>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The </a:t>
            </a:r>
            <a:r>
              <a:rPr lang="en-US" sz="2400" b="1" u="sng" dirty="0" smtClean="0">
                <a:solidFill>
                  <a:srgbClr val="C49B5B"/>
                </a:solidFill>
                <a:latin typeface="Poppins" panose="00000500000000000000" pitchFamily="2" charset="0"/>
                <a:cs typeface="Poppins" panose="00000500000000000000" pitchFamily="2" charset="0"/>
              </a:rPr>
              <a:t>Patient/Client Centered Approach</a:t>
            </a:r>
            <a:r>
              <a:rPr lang="en-US" sz="2400" dirty="0" smtClean="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requires LISTENING on the part of the professional</a:t>
            </a:r>
            <a:r>
              <a:rPr lang="en-US" sz="2400" dirty="0" smtClean="0">
                <a:latin typeface="Poppins" panose="00000500000000000000" pitchFamily="2" charset="0"/>
                <a:cs typeface="Poppins" panose="00000500000000000000" pitchFamily="2" charset="0"/>
              </a:rPr>
              <a:t>.</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first rule of counseling is LISTENING.</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patient/client’s comments and reactions should dictate the professional’s flow of counseling.</a:t>
            </a:r>
          </a:p>
        </p:txBody>
      </p:sp>
      <p:sp>
        <p:nvSpPr>
          <p:cNvPr id="4" name="Rectangle 3"/>
          <p:cNvSpPr/>
          <p:nvPr/>
        </p:nvSpPr>
        <p:spPr>
          <a:xfrm>
            <a:off x="836261" y="657888"/>
            <a:ext cx="6899774"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Patient/Client </a:t>
            </a:r>
            <a:r>
              <a:rPr lang="en-US" sz="4400" b="1" dirty="0">
                <a:solidFill>
                  <a:srgbClr val="0B2D46"/>
                </a:solidFill>
                <a:latin typeface="Playfair Display" panose="00000500000000000000" pitchFamily="50" charset="0"/>
                <a:cs typeface="Times New Roman" panose="02020603050405020304" pitchFamily="18" charset="0"/>
              </a:rPr>
              <a:t>Counseling</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487330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1ABC0A-04FF-4F7C-B5B1-B8CCFFC750C3}"/>
              </a:ext>
            </a:extLst>
          </p:cNvPr>
          <p:cNvSpPr txBox="1"/>
          <p:nvPr/>
        </p:nvSpPr>
        <p:spPr>
          <a:xfrm>
            <a:off x="1832261" y="2528588"/>
            <a:ext cx="8905409" cy="1754326"/>
          </a:xfrm>
          <a:prstGeom prst="rect">
            <a:avLst/>
          </a:prstGeom>
          <a:noFill/>
        </p:spPr>
        <p:txBody>
          <a:bodyPr wrap="square">
            <a:spAutoFit/>
          </a:bodyPr>
          <a:lstStyle/>
          <a:p>
            <a:pPr marL="0" indent="0" algn="ctr">
              <a:buNone/>
            </a:pPr>
            <a:r>
              <a:rPr lang="en-US" sz="3600" i="1" dirty="0" smtClean="0">
                <a:latin typeface="Poppins" panose="00000500000000000000" pitchFamily="2" charset="0"/>
                <a:cs typeface="Poppins" panose="00000500000000000000" pitchFamily="2" charset="0"/>
              </a:rPr>
              <a:t>The </a:t>
            </a:r>
            <a:r>
              <a:rPr lang="en-US" sz="3600" i="1" dirty="0">
                <a:latin typeface="Poppins" panose="00000500000000000000" pitchFamily="2" charset="0"/>
                <a:cs typeface="Poppins" panose="00000500000000000000" pitchFamily="2" charset="0"/>
              </a:rPr>
              <a:t>session can be </a:t>
            </a:r>
            <a:r>
              <a:rPr lang="en-US" sz="3600" i="1" dirty="0">
                <a:solidFill>
                  <a:srgbClr val="C49B5B"/>
                </a:solidFill>
                <a:latin typeface="Poppins" panose="00000500000000000000" pitchFamily="2" charset="0"/>
                <a:cs typeface="Poppins" panose="00000500000000000000" pitchFamily="2" charset="0"/>
              </a:rPr>
              <a:t>“damaged”</a:t>
            </a:r>
            <a:r>
              <a:rPr lang="en-US" sz="3600" i="1" dirty="0">
                <a:latin typeface="Poppins" panose="00000500000000000000" pitchFamily="2" charset="0"/>
                <a:cs typeface="Poppins" panose="00000500000000000000" pitchFamily="2" charset="0"/>
              </a:rPr>
              <a:t> if the patient/client believes you are not really LISTENING to them!</a:t>
            </a:r>
          </a:p>
        </p:txBody>
      </p:sp>
    </p:spTree>
    <p:extLst>
      <p:ext uri="{BB962C8B-B14F-4D97-AF65-F5344CB8AC3E}">
        <p14:creationId xmlns:p14="http://schemas.microsoft.com/office/powerpoint/2010/main" val="3402484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E921FF-C4D1-4FDB-AD7B-4A308FD28566}"/>
              </a:ext>
            </a:extLst>
          </p:cNvPr>
          <p:cNvSpPr txBox="1"/>
          <p:nvPr/>
        </p:nvSpPr>
        <p:spPr>
          <a:xfrm>
            <a:off x="833279" y="1766886"/>
            <a:ext cx="8458767" cy="4524315"/>
          </a:xfrm>
          <a:prstGeom prst="rect">
            <a:avLst/>
          </a:prstGeom>
          <a:noFill/>
        </p:spPr>
        <p:txBody>
          <a:bodyPr wrap="square">
            <a:spAutoFit/>
          </a:bodyPr>
          <a:lstStyle/>
          <a:p>
            <a:pPr marL="0" indent="0">
              <a:buNone/>
            </a:pPr>
            <a:r>
              <a:rPr lang="en-US" sz="2400" dirty="0" smtClean="0">
                <a:latin typeface="Poppins" panose="00000500000000000000" pitchFamily="2" charset="0"/>
                <a:cs typeface="Poppins" panose="00000500000000000000" pitchFamily="2" charset="0"/>
              </a:rPr>
              <a:t>Following </a:t>
            </a:r>
            <a:r>
              <a:rPr lang="en-US" sz="2400" dirty="0">
                <a:latin typeface="Poppins" panose="00000500000000000000" pitchFamily="2" charset="0"/>
                <a:cs typeface="Poppins" panose="00000500000000000000" pitchFamily="2" charset="0"/>
              </a:rPr>
              <a:t>are some suggestions to demonstrate your attentiveness</a:t>
            </a:r>
            <a:r>
              <a:rPr lang="en-US" sz="2400" dirty="0" smtClean="0">
                <a:latin typeface="Poppins" panose="00000500000000000000" pitchFamily="2" charset="0"/>
                <a:cs typeface="Poppins" panose="00000500000000000000" pitchFamily="2" charset="0"/>
              </a:rPr>
              <a:t>:</a:t>
            </a:r>
          </a:p>
          <a:p>
            <a:pPr marL="0" indent="0">
              <a:buNone/>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While making notes, do not loose contact with the </a:t>
            </a:r>
            <a:r>
              <a:rPr lang="en-US" sz="2400" dirty="0" smtClean="0">
                <a:latin typeface="Poppins" panose="00000500000000000000" pitchFamily="2" charset="0"/>
                <a:cs typeface="Poppins" panose="00000500000000000000" pitchFamily="2" charset="0"/>
              </a:rPr>
              <a:t>patient/client</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Do not ask questions they have already </a:t>
            </a:r>
            <a:r>
              <a:rPr lang="en-US" sz="2400" dirty="0" smtClean="0">
                <a:latin typeface="Poppins" panose="00000500000000000000" pitchFamily="2" charset="0"/>
                <a:cs typeface="Poppins" panose="00000500000000000000" pitchFamily="2" charset="0"/>
              </a:rPr>
              <a:t>answered</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Use a questionnaire or expectation </a:t>
            </a:r>
            <a:r>
              <a:rPr lang="en-US" sz="2400" dirty="0" smtClean="0">
                <a:latin typeface="Poppins" panose="00000500000000000000" pitchFamily="2" charset="0"/>
                <a:cs typeface="Poppins" panose="00000500000000000000" pitchFamily="2" charset="0"/>
              </a:rPr>
              <a:t>survey</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Let the patient/client know you are truly listening by occasionally rephrasing their statement</a:t>
            </a:r>
          </a:p>
        </p:txBody>
      </p:sp>
      <p:sp>
        <p:nvSpPr>
          <p:cNvPr id="4" name="Rectangle 3"/>
          <p:cNvSpPr/>
          <p:nvPr/>
        </p:nvSpPr>
        <p:spPr>
          <a:xfrm>
            <a:off x="836261" y="657888"/>
            <a:ext cx="6899774"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Patient/Client </a:t>
            </a:r>
            <a:r>
              <a:rPr lang="en-US" sz="4400" b="1" dirty="0">
                <a:solidFill>
                  <a:srgbClr val="0B2D46"/>
                </a:solidFill>
                <a:latin typeface="Playfair Display" panose="00000500000000000000" pitchFamily="50" charset="0"/>
                <a:cs typeface="Times New Roman" panose="02020603050405020304" pitchFamily="18" charset="0"/>
              </a:rPr>
              <a:t>Counseling</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654749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AA9CB3-03A0-464E-80F8-C6051501DD97}"/>
              </a:ext>
            </a:extLst>
          </p:cNvPr>
          <p:cNvSpPr txBox="1"/>
          <p:nvPr/>
        </p:nvSpPr>
        <p:spPr>
          <a:xfrm>
            <a:off x="926927" y="1855164"/>
            <a:ext cx="7485554" cy="4154984"/>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The </a:t>
            </a:r>
            <a:r>
              <a:rPr lang="en-US" sz="2400" dirty="0">
                <a:latin typeface="Poppins" panose="00000500000000000000" pitchFamily="2" charset="0"/>
                <a:cs typeface="Poppins" panose="00000500000000000000" pitchFamily="2" charset="0"/>
              </a:rPr>
              <a:t>purpose of effective LISTENING, is not to offer advice, rather, to show your interest and try to understand the patient/client’s feelings underlying their statements</a:t>
            </a:r>
            <a:r>
              <a:rPr lang="en-US" sz="2400" dirty="0" smtClean="0">
                <a:latin typeface="Poppins" panose="00000500000000000000" pitchFamily="2" charset="0"/>
                <a:cs typeface="Poppins" panose="00000500000000000000" pitchFamily="2" charset="0"/>
              </a:rPr>
              <a:t>.</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We must establish ourselves as having the knowledge, the desire, and the ability to help the </a:t>
            </a:r>
            <a:r>
              <a:rPr lang="en-US" sz="2400" u="sng" dirty="0">
                <a:solidFill>
                  <a:srgbClr val="C49B5B"/>
                </a:solidFill>
                <a:latin typeface="Poppins" panose="00000500000000000000" pitchFamily="2" charset="0"/>
                <a:cs typeface="Poppins" panose="00000500000000000000" pitchFamily="2" charset="0"/>
              </a:rPr>
              <a:t>patient/client effect their desired change</a:t>
            </a:r>
            <a:r>
              <a:rPr lang="en-US" sz="2400" dirty="0" smtClean="0">
                <a:solidFill>
                  <a:srgbClr val="C49B5B"/>
                </a:solidFill>
                <a:latin typeface="Poppins" panose="00000500000000000000" pitchFamily="2" charset="0"/>
                <a:cs typeface="Poppins" panose="00000500000000000000" pitchFamily="2" charset="0"/>
              </a:rPr>
              <a:t>.</a:t>
            </a:r>
          </a:p>
          <a:p>
            <a:pPr>
              <a:buClr>
                <a:srgbClr val="C49B5B"/>
              </a:buClr>
            </a:pPr>
            <a:r>
              <a:rPr lang="en-US" sz="2400" dirty="0" smtClean="0">
                <a:latin typeface="Poppins" panose="00000500000000000000" pitchFamily="2" charset="0"/>
                <a:cs typeface="Poppins" panose="00000500000000000000" pitchFamily="2" charset="0"/>
              </a:rPr>
              <a:t> </a:t>
            </a: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In short, that WE CARE! </a:t>
            </a:r>
          </a:p>
        </p:txBody>
      </p:sp>
      <p:sp>
        <p:nvSpPr>
          <p:cNvPr id="4" name="Rectangle 3"/>
          <p:cNvSpPr/>
          <p:nvPr/>
        </p:nvSpPr>
        <p:spPr>
          <a:xfrm>
            <a:off x="836261" y="657888"/>
            <a:ext cx="6899774"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Patient/Client </a:t>
            </a:r>
            <a:r>
              <a:rPr lang="en-US" sz="4400" b="1" dirty="0">
                <a:solidFill>
                  <a:srgbClr val="0B2D46"/>
                </a:solidFill>
                <a:latin typeface="Playfair Display" panose="00000500000000000000" pitchFamily="50" charset="0"/>
                <a:cs typeface="Times New Roman" panose="02020603050405020304" pitchFamily="18" charset="0"/>
              </a:rPr>
              <a:t>Counseling</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2380439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BB820E-56F1-4A5E-979F-25568D2D535F}"/>
              </a:ext>
            </a:extLst>
          </p:cNvPr>
          <p:cNvSpPr txBox="1"/>
          <p:nvPr/>
        </p:nvSpPr>
        <p:spPr>
          <a:xfrm>
            <a:off x="764088" y="1780008"/>
            <a:ext cx="8376780" cy="3785652"/>
          </a:xfrm>
          <a:prstGeom prst="rect">
            <a:avLst/>
          </a:prstGeom>
          <a:noFill/>
        </p:spPr>
        <p:txBody>
          <a:bodyPr wrap="square">
            <a:spAutoFit/>
          </a:bodyPr>
          <a:lstStyle/>
          <a:p>
            <a:pPr marL="0" indent="0">
              <a:buNone/>
            </a:pPr>
            <a:r>
              <a:rPr lang="en-US" sz="2400" dirty="0" smtClean="0">
                <a:latin typeface="Poppins" panose="00000500000000000000" pitchFamily="2" charset="0"/>
                <a:cs typeface="Poppins" panose="00000500000000000000" pitchFamily="2" charset="0"/>
              </a:rPr>
              <a:t>To </a:t>
            </a:r>
            <a:r>
              <a:rPr lang="en-US" sz="2400" dirty="0">
                <a:latin typeface="Poppins" panose="00000500000000000000" pitchFamily="2" charset="0"/>
                <a:cs typeface="Poppins" panose="00000500000000000000" pitchFamily="2" charset="0"/>
              </a:rPr>
              <a:t>demonstrate that WE CARE, it is recommended that we</a:t>
            </a:r>
            <a:r>
              <a:rPr lang="en-US" sz="2400" dirty="0" smtClean="0">
                <a:latin typeface="Poppins" panose="00000500000000000000" pitchFamily="2" charset="0"/>
                <a:cs typeface="Poppins" panose="00000500000000000000" pitchFamily="2" charset="0"/>
              </a:rPr>
              <a:t>:</a:t>
            </a:r>
          </a:p>
          <a:p>
            <a:pPr marL="0" indent="0">
              <a:buNone/>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u="sng" dirty="0">
                <a:solidFill>
                  <a:srgbClr val="C49B5B"/>
                </a:solidFill>
                <a:latin typeface="Poppins" panose="00000500000000000000" pitchFamily="2" charset="0"/>
                <a:cs typeface="Poppins" panose="00000500000000000000" pitchFamily="2" charset="0"/>
              </a:rPr>
              <a:t>Personalize the circumstances</a:t>
            </a:r>
            <a:r>
              <a:rPr lang="en-US" sz="2400" dirty="0">
                <a:solidFill>
                  <a:srgbClr val="C49B5B"/>
                </a:solidFill>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e.g. “If you were my father I would suggest-</a:t>
            </a:r>
            <a:r>
              <a:rPr lang="en-US" sz="2400" dirty="0" smtClean="0">
                <a:latin typeface="Poppins" panose="00000500000000000000" pitchFamily="2" charset="0"/>
                <a:cs typeface="Poppins" panose="00000500000000000000" pitchFamily="2" charset="0"/>
              </a:rPr>
              <a:t>---</a:t>
            </a:r>
          </a:p>
          <a:p>
            <a:pPr marL="457200" indent="-4572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400" u="sng" dirty="0">
                <a:solidFill>
                  <a:srgbClr val="C49B5B"/>
                </a:solidFill>
                <a:latin typeface="Poppins" panose="00000500000000000000" pitchFamily="2" charset="0"/>
                <a:cs typeface="Poppins" panose="00000500000000000000" pitchFamily="2" charset="0"/>
              </a:rPr>
              <a:t>Demonstrate your honesty and genuine concern</a:t>
            </a:r>
            <a:r>
              <a:rPr lang="en-US" sz="2400" u="sng" dirty="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e.g. “If you’re going to wear the instruments for limited situations, you probably don’t need to spend money on high-tech devices.”</a:t>
            </a:r>
          </a:p>
        </p:txBody>
      </p:sp>
      <p:sp>
        <p:nvSpPr>
          <p:cNvPr id="4" name="Rectangle 3"/>
          <p:cNvSpPr/>
          <p:nvPr/>
        </p:nvSpPr>
        <p:spPr>
          <a:xfrm>
            <a:off x="836261" y="657888"/>
            <a:ext cx="6899774"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Patient/Client </a:t>
            </a:r>
            <a:r>
              <a:rPr lang="en-US" sz="4400" b="1" dirty="0">
                <a:solidFill>
                  <a:srgbClr val="0B2D46"/>
                </a:solidFill>
                <a:latin typeface="Playfair Display" panose="00000500000000000000" pitchFamily="50" charset="0"/>
                <a:cs typeface="Times New Roman" panose="02020603050405020304" pitchFamily="18" charset="0"/>
              </a:rPr>
              <a:t>Counseling</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2422603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04C5EF-E07D-4B94-A0E8-83E4EDA3E6F3}"/>
              </a:ext>
            </a:extLst>
          </p:cNvPr>
          <p:cNvSpPr txBox="1"/>
          <p:nvPr/>
        </p:nvSpPr>
        <p:spPr>
          <a:xfrm>
            <a:off x="836261" y="1980902"/>
            <a:ext cx="6382308" cy="3046988"/>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Because </a:t>
            </a:r>
            <a:r>
              <a:rPr lang="en-US" sz="2400" dirty="0">
                <a:latin typeface="Poppins" panose="00000500000000000000" pitchFamily="2" charset="0"/>
                <a:cs typeface="Poppins" panose="00000500000000000000" pitchFamily="2" charset="0"/>
              </a:rPr>
              <a:t>many of the same hearing instruments may be purchased from most dispensing professionals, it is important to persuade patient/clients that you are the difference!</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It truly is about improving the quality of their life!</a:t>
            </a:r>
          </a:p>
        </p:txBody>
      </p:sp>
      <p:sp>
        <p:nvSpPr>
          <p:cNvPr id="4" name="Rectangle 3"/>
          <p:cNvSpPr/>
          <p:nvPr/>
        </p:nvSpPr>
        <p:spPr>
          <a:xfrm>
            <a:off x="836261" y="657888"/>
            <a:ext cx="6899774"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Patient/Client </a:t>
            </a:r>
            <a:r>
              <a:rPr lang="en-US" sz="4400" b="1" dirty="0">
                <a:solidFill>
                  <a:srgbClr val="0B2D46"/>
                </a:solidFill>
                <a:latin typeface="Playfair Display" panose="00000500000000000000" pitchFamily="50" charset="0"/>
                <a:cs typeface="Times New Roman" panose="02020603050405020304" pitchFamily="18" charset="0"/>
              </a:rPr>
              <a:t>Counseling</a:t>
            </a:r>
            <a:endParaRPr lang="en-US" sz="4400" b="1" dirty="0">
              <a:solidFill>
                <a:srgbClr val="0B2D46"/>
              </a:solidFill>
              <a:latin typeface="Playfair Display" panose="00000500000000000000" pitchFamily="50" charset="0"/>
              <a:cs typeface="Times New Roman" panose="02020603050405020304" pitchFamily="18" charset="0"/>
            </a:endParaRPr>
          </a:p>
        </p:txBody>
      </p:sp>
      <p:pic>
        <p:nvPicPr>
          <p:cNvPr id="16386" name="Picture 2" descr="510,714 Doctor Patient Photos - Free &amp;amp; Royalty-Free Stock Photos from  Dreams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7290" y="2007095"/>
            <a:ext cx="4494710" cy="2994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679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5B942D-0FCA-45FC-8D73-BC6E0A102C72}"/>
              </a:ext>
            </a:extLst>
          </p:cNvPr>
          <p:cNvSpPr txBox="1"/>
          <p:nvPr/>
        </p:nvSpPr>
        <p:spPr>
          <a:xfrm>
            <a:off x="791082" y="1949527"/>
            <a:ext cx="9450197" cy="2677656"/>
          </a:xfrm>
          <a:prstGeom prst="rect">
            <a:avLst/>
          </a:prstGeom>
          <a:noFill/>
        </p:spPr>
        <p:txBody>
          <a:bodyPr wrap="square">
            <a:spAutoFit/>
          </a:bodyPr>
          <a:lstStyle/>
          <a:p>
            <a:pPr marL="0" indent="0" algn="ctr">
              <a:buNone/>
            </a:pPr>
            <a:endParaRPr lang="en-US" sz="2400" dirty="0">
              <a:latin typeface="Poppins" panose="00000500000000000000" pitchFamily="2" charset="0"/>
              <a:cs typeface="Poppins" panose="00000500000000000000" pitchFamily="2" charset="0"/>
            </a:endParaRPr>
          </a:p>
          <a:p>
            <a:pPr marL="514350" indent="-514350">
              <a:buFont typeface="+mj-lt"/>
              <a:buAutoNum type="arabicPeriod"/>
            </a:pPr>
            <a:r>
              <a:rPr lang="en-US" sz="2400" dirty="0">
                <a:latin typeface="Poppins" panose="00000500000000000000" pitchFamily="2" charset="0"/>
                <a:cs typeface="Poppins" panose="00000500000000000000" pitchFamily="2" charset="0"/>
              </a:rPr>
              <a:t>That we know what we are talking about.  </a:t>
            </a:r>
            <a:r>
              <a:rPr lang="en-US" sz="2400" b="1" dirty="0">
                <a:solidFill>
                  <a:srgbClr val="C49B5B"/>
                </a:solidFill>
                <a:latin typeface="Poppins" panose="00000500000000000000" pitchFamily="2" charset="0"/>
                <a:cs typeface="Poppins" panose="00000500000000000000" pitchFamily="2" charset="0"/>
              </a:rPr>
              <a:t>(EDUCATION</a:t>
            </a:r>
            <a:r>
              <a:rPr lang="en-US" sz="2400" b="1" dirty="0" smtClean="0">
                <a:solidFill>
                  <a:srgbClr val="C49B5B"/>
                </a:solidFill>
                <a:latin typeface="Poppins" panose="00000500000000000000" pitchFamily="2" charset="0"/>
                <a:cs typeface="Poppins" panose="00000500000000000000" pitchFamily="2" charset="0"/>
              </a:rPr>
              <a:t>)</a:t>
            </a:r>
          </a:p>
          <a:p>
            <a:pPr marL="514350" indent="-514350">
              <a:buFont typeface="+mj-lt"/>
              <a:buAutoNum type="arabicPeriod"/>
            </a:pPr>
            <a:endParaRPr lang="en-US" sz="2400" b="1" dirty="0">
              <a:latin typeface="Poppins" panose="00000500000000000000" pitchFamily="2" charset="0"/>
              <a:cs typeface="Poppins" panose="00000500000000000000" pitchFamily="2" charset="0"/>
            </a:endParaRPr>
          </a:p>
          <a:p>
            <a:pPr marL="514350" indent="-514350">
              <a:buFont typeface="+mj-lt"/>
              <a:buAutoNum type="arabicPeriod"/>
            </a:pPr>
            <a:r>
              <a:rPr lang="en-US" sz="2400" dirty="0">
                <a:latin typeface="Poppins" panose="00000500000000000000" pitchFamily="2" charset="0"/>
                <a:cs typeface="Poppins" panose="00000500000000000000" pitchFamily="2" charset="0"/>
              </a:rPr>
              <a:t>That we care about them as individuals.  </a:t>
            </a:r>
            <a:r>
              <a:rPr lang="en-US" sz="2400" b="1" dirty="0">
                <a:solidFill>
                  <a:srgbClr val="C49B5B"/>
                </a:solidFill>
                <a:latin typeface="Poppins" panose="00000500000000000000" pitchFamily="2" charset="0"/>
                <a:cs typeface="Poppins" panose="00000500000000000000" pitchFamily="2" charset="0"/>
              </a:rPr>
              <a:t>(RELATIONSHIP</a:t>
            </a:r>
            <a:r>
              <a:rPr lang="en-US" sz="2400" b="1" dirty="0" smtClean="0">
                <a:solidFill>
                  <a:srgbClr val="C49B5B"/>
                </a:solidFill>
                <a:latin typeface="Poppins" panose="00000500000000000000" pitchFamily="2" charset="0"/>
                <a:cs typeface="Poppins" panose="00000500000000000000" pitchFamily="2" charset="0"/>
              </a:rPr>
              <a:t>)</a:t>
            </a:r>
          </a:p>
          <a:p>
            <a:pPr marL="514350" indent="-514350">
              <a:buFont typeface="+mj-lt"/>
              <a:buAutoNum type="arabicPeriod"/>
            </a:pPr>
            <a:endParaRPr lang="en-US" sz="2400" b="1" dirty="0">
              <a:latin typeface="Poppins" panose="00000500000000000000" pitchFamily="2" charset="0"/>
              <a:cs typeface="Poppins" panose="00000500000000000000" pitchFamily="2" charset="0"/>
            </a:endParaRPr>
          </a:p>
          <a:p>
            <a:pPr marL="514350" indent="-514350">
              <a:buFont typeface="+mj-lt"/>
              <a:buAutoNum type="arabicPeriod"/>
            </a:pPr>
            <a:r>
              <a:rPr lang="en-US" sz="2400" dirty="0">
                <a:latin typeface="Poppins" panose="00000500000000000000" pitchFamily="2" charset="0"/>
                <a:cs typeface="Poppins" panose="00000500000000000000" pitchFamily="2" charset="0"/>
              </a:rPr>
              <a:t>That we have their best interest at heart and will act upon that interest. </a:t>
            </a:r>
            <a:r>
              <a:rPr lang="en-US" sz="2400" b="1" dirty="0" smtClean="0">
                <a:solidFill>
                  <a:srgbClr val="C49B5B"/>
                </a:solidFill>
                <a:latin typeface="Poppins" panose="00000500000000000000" pitchFamily="2" charset="0"/>
                <a:cs typeface="Poppins" panose="00000500000000000000" pitchFamily="2" charset="0"/>
              </a:rPr>
              <a:t>(</a:t>
            </a:r>
            <a:r>
              <a:rPr lang="en-US" sz="2400" b="1" dirty="0">
                <a:solidFill>
                  <a:srgbClr val="C49B5B"/>
                </a:solidFill>
                <a:latin typeface="Poppins" panose="00000500000000000000" pitchFamily="2" charset="0"/>
                <a:cs typeface="Poppins" panose="00000500000000000000" pitchFamily="2" charset="0"/>
              </a:rPr>
              <a:t>BEST PRACTICES)</a:t>
            </a:r>
          </a:p>
        </p:txBody>
      </p:sp>
      <p:sp>
        <p:nvSpPr>
          <p:cNvPr id="2" name="Rectangle 1"/>
          <p:cNvSpPr/>
          <p:nvPr/>
        </p:nvSpPr>
        <p:spPr>
          <a:xfrm>
            <a:off x="791083" y="414048"/>
            <a:ext cx="8570631" cy="1200329"/>
          </a:xfrm>
          <a:prstGeom prst="rect">
            <a:avLst/>
          </a:prstGeom>
        </p:spPr>
        <p:txBody>
          <a:bodyPr wrap="square">
            <a:spAutoFit/>
          </a:bodyPr>
          <a:lstStyle/>
          <a:p>
            <a:r>
              <a:rPr lang="en-US" sz="3600" b="1" dirty="0">
                <a:solidFill>
                  <a:srgbClr val="0B2D46"/>
                </a:solidFill>
                <a:latin typeface="Playfair Display" panose="00000500000000000000" pitchFamily="50" charset="0"/>
                <a:cs typeface="Times New Roman" panose="02020603050405020304" pitchFamily="18" charset="0"/>
              </a:rPr>
              <a:t>What do Patient/clients want from a dispensing professional?</a:t>
            </a:r>
            <a:endParaRPr lang="en-US" sz="36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888816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22813-ACFA-4722-8C9D-DB391DE189A7}"/>
              </a:ext>
            </a:extLst>
          </p:cNvPr>
          <p:cNvSpPr txBox="1"/>
          <p:nvPr/>
        </p:nvSpPr>
        <p:spPr>
          <a:xfrm>
            <a:off x="951978" y="2182036"/>
            <a:ext cx="8188890" cy="3046988"/>
          </a:xfrm>
          <a:prstGeom prst="rect">
            <a:avLst/>
          </a:prstGeom>
          <a:noFill/>
        </p:spPr>
        <p:txBody>
          <a:bodyPr wrap="square">
            <a:spAutoFit/>
          </a:bodyPr>
          <a:lstStyle/>
          <a:p>
            <a:pPr marL="0" indent="0">
              <a:buNone/>
            </a:pPr>
            <a:r>
              <a:rPr lang="en-US" sz="2400" dirty="0" smtClean="0">
                <a:latin typeface="Poppins" panose="00000500000000000000" pitchFamily="2" charset="0"/>
                <a:cs typeface="Poppins" panose="00000500000000000000" pitchFamily="2" charset="0"/>
              </a:rPr>
              <a:t>To </a:t>
            </a:r>
            <a:r>
              <a:rPr lang="en-US" sz="2400" dirty="0">
                <a:latin typeface="Poppins" panose="00000500000000000000" pitchFamily="2" charset="0"/>
                <a:cs typeface="Poppins" panose="00000500000000000000" pitchFamily="2" charset="0"/>
              </a:rPr>
              <a:t>create the opportunity for best practices and relationship building, the professional must recognize  the main reasons for</a:t>
            </a:r>
            <a:r>
              <a:rPr lang="en-US" sz="2400" dirty="0" smtClean="0">
                <a:latin typeface="Poppins" panose="00000500000000000000" pitchFamily="2" charset="0"/>
                <a:cs typeface="Poppins" panose="00000500000000000000" pitchFamily="2" charset="0"/>
              </a:rPr>
              <a:t>:</a:t>
            </a:r>
          </a:p>
          <a:p>
            <a:pPr marL="0" indent="0">
              <a:buNone/>
            </a:pPr>
            <a:endParaRPr lang="en-US" sz="24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u="sng" dirty="0">
                <a:latin typeface="Poppins" panose="00000500000000000000" pitchFamily="2" charset="0"/>
                <a:cs typeface="Poppins" panose="00000500000000000000" pitchFamily="2" charset="0"/>
              </a:rPr>
              <a:t>H</a:t>
            </a:r>
            <a:r>
              <a:rPr lang="en-US" sz="2400" u="sng" dirty="0" smtClean="0">
                <a:latin typeface="Poppins" panose="00000500000000000000" pitchFamily="2" charset="0"/>
                <a:cs typeface="Poppins" panose="00000500000000000000" pitchFamily="2" charset="0"/>
              </a:rPr>
              <a:t>earing </a:t>
            </a:r>
            <a:r>
              <a:rPr lang="en-US" sz="2400" u="sng" dirty="0">
                <a:latin typeface="Poppins" panose="00000500000000000000" pitchFamily="2" charset="0"/>
                <a:cs typeface="Poppins" panose="00000500000000000000" pitchFamily="2" charset="0"/>
              </a:rPr>
              <a:t>loss </a:t>
            </a:r>
            <a:r>
              <a:rPr lang="en-US" sz="2400" u="sng" dirty="0" smtClean="0">
                <a:latin typeface="Poppins" panose="00000500000000000000" pitchFamily="2" charset="0"/>
                <a:cs typeface="Poppins" panose="00000500000000000000" pitchFamily="2" charset="0"/>
              </a:rPr>
              <a:t>denial</a:t>
            </a:r>
            <a:endParaRPr lang="en-US" sz="2400" u="sng"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400" u="sng" dirty="0" smtClean="0">
                <a:latin typeface="Poppins" panose="00000500000000000000" pitchFamily="2" charset="0"/>
                <a:cs typeface="Poppins" panose="00000500000000000000" pitchFamily="2" charset="0"/>
              </a:rPr>
              <a:t>The </a:t>
            </a:r>
            <a:r>
              <a:rPr lang="en-US" sz="2400" u="sng" dirty="0">
                <a:latin typeface="Poppins" panose="00000500000000000000" pitchFamily="2" charset="0"/>
                <a:cs typeface="Poppins" panose="00000500000000000000" pitchFamily="2" charset="0"/>
              </a:rPr>
              <a:t>resulting opposition to the use of hearing instruments.</a:t>
            </a:r>
          </a:p>
        </p:txBody>
      </p:sp>
      <p:sp>
        <p:nvSpPr>
          <p:cNvPr id="4" name="Rectangle 3"/>
          <p:cNvSpPr/>
          <p:nvPr/>
        </p:nvSpPr>
        <p:spPr>
          <a:xfrm>
            <a:off x="791083" y="414048"/>
            <a:ext cx="8570631" cy="1200329"/>
          </a:xfrm>
          <a:prstGeom prst="rect">
            <a:avLst/>
          </a:prstGeom>
        </p:spPr>
        <p:txBody>
          <a:bodyPr wrap="square">
            <a:spAutoFit/>
          </a:bodyPr>
          <a:lstStyle/>
          <a:p>
            <a:r>
              <a:rPr lang="en-US" sz="3600" b="1" dirty="0">
                <a:solidFill>
                  <a:srgbClr val="0B2D46"/>
                </a:solidFill>
                <a:latin typeface="Playfair Display" panose="00000500000000000000" pitchFamily="50" charset="0"/>
                <a:cs typeface="Times New Roman" panose="02020603050405020304" pitchFamily="18" charset="0"/>
              </a:rPr>
              <a:t>What do Patient/clients want from a dispensing professional?</a:t>
            </a:r>
            <a:endParaRPr lang="en-US" sz="36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683702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C1F529-F7CC-444D-A267-0CD21F1CD607}"/>
              </a:ext>
            </a:extLst>
          </p:cNvPr>
          <p:cNvSpPr txBox="1"/>
          <p:nvPr/>
        </p:nvSpPr>
        <p:spPr>
          <a:xfrm>
            <a:off x="814192" y="1752810"/>
            <a:ext cx="6649054" cy="4524315"/>
          </a:xfrm>
          <a:prstGeom prst="rect">
            <a:avLst/>
          </a:prstGeom>
          <a:noFill/>
        </p:spPr>
        <p:txBody>
          <a:bodyPr wrap="square">
            <a:spAutoFit/>
          </a:bodyPr>
          <a:lstStyle/>
          <a:p>
            <a:pPr marL="0" indent="0">
              <a:buNone/>
            </a:pPr>
            <a:r>
              <a:rPr lang="en-US" sz="2400" dirty="0" smtClean="0">
                <a:latin typeface="Poppins" panose="00000500000000000000" pitchFamily="2" charset="0"/>
                <a:cs typeface="Poppins" panose="00000500000000000000" pitchFamily="2" charset="0"/>
              </a:rPr>
              <a:t>There </a:t>
            </a:r>
            <a:r>
              <a:rPr lang="en-US" sz="2400" dirty="0">
                <a:latin typeface="Poppins" panose="00000500000000000000" pitchFamily="2" charset="0"/>
                <a:cs typeface="Poppins" panose="00000500000000000000" pitchFamily="2" charset="0"/>
              </a:rPr>
              <a:t>are three primary reasons for the patient/client to remain in denial of their condition</a:t>
            </a:r>
            <a:r>
              <a:rPr lang="en-US" sz="2400" dirty="0" smtClean="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They are</a:t>
            </a:r>
            <a:r>
              <a:rPr lang="en-US" sz="2400" dirty="0" smtClean="0">
                <a:latin typeface="Poppins" panose="00000500000000000000" pitchFamily="2" charset="0"/>
                <a:cs typeface="Poppins" panose="00000500000000000000" pitchFamily="2" charset="0"/>
              </a:rPr>
              <a:t>:</a:t>
            </a:r>
          </a:p>
          <a:p>
            <a:pPr marL="0" indent="0">
              <a:buNone/>
            </a:pPr>
            <a:endParaRPr lang="en-US" sz="24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Hearing loss is insidious and generally occurs slowly over time</a:t>
            </a:r>
            <a:r>
              <a:rPr lang="en-US" sz="2400" dirty="0" smtClean="0">
                <a:latin typeface="Poppins" panose="00000500000000000000" pitchFamily="2" charset="0"/>
                <a:cs typeface="Poppins" panose="00000500000000000000" pitchFamily="2" charset="0"/>
              </a:rPr>
              <a:t>.</a:t>
            </a:r>
          </a:p>
          <a:p>
            <a:pPr marL="514350" indent="-51435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patient/client harbors anger about the origin of the loss</a:t>
            </a:r>
            <a:r>
              <a:rPr lang="en-US" sz="2400" dirty="0" smtClean="0">
                <a:latin typeface="Poppins" panose="00000500000000000000" pitchFamily="2" charset="0"/>
                <a:cs typeface="Poppins" panose="00000500000000000000" pitchFamily="2" charset="0"/>
              </a:rPr>
              <a:t>.</a:t>
            </a:r>
          </a:p>
          <a:p>
            <a:pPr marL="514350" indent="-51435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The patient/client associates hearing loss with aging.</a:t>
            </a:r>
          </a:p>
        </p:txBody>
      </p:sp>
      <p:sp>
        <p:nvSpPr>
          <p:cNvPr id="5" name="Rectangle 4"/>
          <p:cNvSpPr/>
          <p:nvPr/>
        </p:nvSpPr>
        <p:spPr>
          <a:xfrm>
            <a:off x="836261" y="657888"/>
            <a:ext cx="5452455"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Hearing Loss Denial</a:t>
            </a:r>
            <a:endParaRPr lang="en-US" sz="4400" b="1" dirty="0">
              <a:solidFill>
                <a:srgbClr val="0B2D46"/>
              </a:solidFill>
              <a:latin typeface="Playfair Display" panose="00000500000000000000" pitchFamily="50" charset="0"/>
              <a:cs typeface="Times New Roman" panose="02020603050405020304" pitchFamily="18" charset="0"/>
            </a:endParaRPr>
          </a:p>
        </p:txBody>
      </p:sp>
      <p:pic>
        <p:nvPicPr>
          <p:cNvPr id="18436" name="Picture 4" descr="The five stages of hearing l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6355" y="1988367"/>
            <a:ext cx="3666309" cy="3666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319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08DDE9-81C0-452A-8775-0776AE9FE580}"/>
              </a:ext>
            </a:extLst>
          </p:cNvPr>
          <p:cNvSpPr txBox="1"/>
          <p:nvPr/>
        </p:nvSpPr>
        <p:spPr>
          <a:xfrm>
            <a:off x="964504" y="2019196"/>
            <a:ext cx="6185233" cy="3785652"/>
          </a:xfrm>
          <a:prstGeom prst="rect">
            <a:avLst/>
          </a:prstGeom>
          <a:noFill/>
        </p:spPr>
        <p:txBody>
          <a:bodyPr wrap="square">
            <a:spAutoFit/>
          </a:bodyPr>
          <a:lstStyle/>
          <a:p>
            <a:pPr marL="0" indent="0">
              <a:buNone/>
            </a:pPr>
            <a:r>
              <a:rPr lang="en-US" sz="2400" dirty="0" smtClean="0">
                <a:latin typeface="Poppins" panose="00000500000000000000" pitchFamily="2" charset="0"/>
                <a:cs typeface="Poppins" panose="00000500000000000000" pitchFamily="2" charset="0"/>
              </a:rPr>
              <a:t>There </a:t>
            </a:r>
            <a:r>
              <a:rPr lang="en-US" sz="2400" dirty="0">
                <a:latin typeface="Poppins" panose="00000500000000000000" pitchFamily="2" charset="0"/>
                <a:cs typeface="Poppins" panose="00000500000000000000" pitchFamily="2" charset="0"/>
              </a:rPr>
              <a:t>are three primary reasons patient/clients are opposed to the use of hearing instruments. </a:t>
            </a:r>
            <a:r>
              <a:rPr lang="en-US" sz="2400" dirty="0" smtClean="0">
                <a:latin typeface="Poppins" panose="00000500000000000000" pitchFamily="2" charset="0"/>
                <a:cs typeface="Poppins" panose="00000500000000000000" pitchFamily="2" charset="0"/>
              </a:rPr>
              <a:t>They </a:t>
            </a:r>
            <a:r>
              <a:rPr lang="en-US" sz="2400" dirty="0">
                <a:latin typeface="Poppins" panose="00000500000000000000" pitchFamily="2" charset="0"/>
                <a:cs typeface="Poppins" panose="00000500000000000000" pitchFamily="2" charset="0"/>
              </a:rPr>
              <a:t>are</a:t>
            </a:r>
            <a:r>
              <a:rPr lang="en-US" sz="2400" dirty="0" smtClean="0">
                <a:latin typeface="Poppins" panose="00000500000000000000" pitchFamily="2" charset="0"/>
                <a:cs typeface="Poppins" panose="00000500000000000000" pitchFamily="2" charset="0"/>
              </a:rPr>
              <a:t>:</a:t>
            </a:r>
          </a:p>
          <a:p>
            <a:pPr marL="0" indent="0">
              <a:buNone/>
            </a:pPr>
            <a:endParaRPr lang="en-US" sz="24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Hearsay (nobody wears them</a:t>
            </a:r>
            <a:r>
              <a:rPr lang="en-US" sz="2400" dirty="0" smtClean="0">
                <a:latin typeface="Poppins" panose="00000500000000000000" pitchFamily="2" charset="0"/>
                <a:cs typeface="Poppins" panose="00000500000000000000" pitchFamily="2" charset="0"/>
              </a:rPr>
              <a:t>)</a:t>
            </a:r>
          </a:p>
          <a:p>
            <a:pPr marL="514350" indent="-51435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Costs (cannot afford them</a:t>
            </a:r>
            <a:r>
              <a:rPr lang="en-US" sz="2400" dirty="0" smtClean="0">
                <a:latin typeface="Poppins" panose="00000500000000000000" pitchFamily="2" charset="0"/>
                <a:cs typeface="Poppins" panose="00000500000000000000" pitchFamily="2" charset="0"/>
              </a:rPr>
              <a:t>)</a:t>
            </a:r>
          </a:p>
          <a:p>
            <a:pPr marL="514350" indent="-51435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Stigma (people will believe I am handicapped)</a:t>
            </a:r>
          </a:p>
        </p:txBody>
      </p:sp>
      <p:sp>
        <p:nvSpPr>
          <p:cNvPr id="4" name="Rectangle 3"/>
          <p:cNvSpPr/>
          <p:nvPr/>
        </p:nvSpPr>
        <p:spPr>
          <a:xfrm>
            <a:off x="836261" y="657888"/>
            <a:ext cx="9668609" cy="646331"/>
          </a:xfrm>
          <a:prstGeom prst="rect">
            <a:avLst/>
          </a:prstGeom>
        </p:spPr>
        <p:txBody>
          <a:bodyPr wrap="none">
            <a:spAutoFit/>
          </a:bodyPr>
          <a:lstStyle/>
          <a:p>
            <a:r>
              <a:rPr lang="en-US" sz="3600" b="1" dirty="0">
                <a:solidFill>
                  <a:srgbClr val="0B2D46"/>
                </a:solidFill>
                <a:latin typeface="Playfair Display" panose="00000500000000000000" pitchFamily="50" charset="0"/>
                <a:cs typeface="Times New Roman" panose="02020603050405020304" pitchFamily="18" charset="0"/>
              </a:rPr>
              <a:t>Opposition </a:t>
            </a:r>
            <a:r>
              <a:rPr lang="en-US" sz="3600" b="1" dirty="0" smtClean="0">
                <a:solidFill>
                  <a:srgbClr val="0B2D46"/>
                </a:solidFill>
                <a:latin typeface="Playfair Display" panose="00000500000000000000" pitchFamily="50" charset="0"/>
                <a:cs typeface="Times New Roman" panose="02020603050405020304" pitchFamily="18" charset="0"/>
              </a:rPr>
              <a:t>To </a:t>
            </a:r>
            <a:r>
              <a:rPr lang="en-US" sz="3600" b="1" dirty="0">
                <a:solidFill>
                  <a:srgbClr val="0B2D46"/>
                </a:solidFill>
                <a:latin typeface="Playfair Display" panose="00000500000000000000" pitchFamily="50" charset="0"/>
                <a:cs typeface="Times New Roman" panose="02020603050405020304" pitchFamily="18" charset="0"/>
              </a:rPr>
              <a:t>W</a:t>
            </a:r>
            <a:r>
              <a:rPr lang="en-US" sz="3600" b="1" dirty="0" smtClean="0">
                <a:solidFill>
                  <a:srgbClr val="0B2D46"/>
                </a:solidFill>
                <a:latin typeface="Playfair Display" panose="00000500000000000000" pitchFamily="50" charset="0"/>
                <a:cs typeface="Times New Roman" panose="02020603050405020304" pitchFamily="18" charset="0"/>
              </a:rPr>
              <a:t>earing Hearing Instruments</a:t>
            </a:r>
            <a:endParaRPr lang="en-US" sz="3600" b="1" dirty="0">
              <a:solidFill>
                <a:srgbClr val="0B2D46"/>
              </a:solidFill>
              <a:latin typeface="Playfair Display" panose="00000500000000000000" pitchFamily="50" charset="0"/>
              <a:cs typeface="Times New Roman" panose="02020603050405020304"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1851" y="1920238"/>
            <a:ext cx="3735978" cy="3735978"/>
          </a:xfrm>
          <a:prstGeom prst="rect">
            <a:avLst/>
          </a:prstGeom>
        </p:spPr>
      </p:pic>
    </p:spTree>
    <p:extLst>
      <p:ext uri="{BB962C8B-B14F-4D97-AF65-F5344CB8AC3E}">
        <p14:creationId xmlns:p14="http://schemas.microsoft.com/office/powerpoint/2010/main" val="1118608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536D1A-EEA2-451E-A661-3785A27FBAD1}"/>
              </a:ext>
            </a:extLst>
          </p:cNvPr>
          <p:cNvSpPr txBox="1"/>
          <p:nvPr/>
        </p:nvSpPr>
        <p:spPr>
          <a:xfrm>
            <a:off x="1736345" y="2713375"/>
            <a:ext cx="9294313" cy="1569660"/>
          </a:xfrm>
          <a:prstGeom prst="rect">
            <a:avLst/>
          </a:prstGeom>
          <a:noFill/>
        </p:spPr>
        <p:txBody>
          <a:bodyPr wrap="square">
            <a:spAutoFit/>
          </a:bodyPr>
          <a:lstStyle/>
          <a:p>
            <a:pPr marL="0" indent="0" algn="ctr">
              <a:buNone/>
            </a:pPr>
            <a:r>
              <a:rPr lang="en-US" sz="3200" dirty="0" smtClean="0">
                <a:latin typeface="Poppins" panose="00000500000000000000" pitchFamily="2" charset="0"/>
                <a:cs typeface="Poppins" panose="00000500000000000000" pitchFamily="2" charset="0"/>
              </a:rPr>
              <a:t>Unless </a:t>
            </a:r>
            <a:r>
              <a:rPr lang="en-US" sz="3200" dirty="0">
                <a:latin typeface="Poppins" panose="00000500000000000000" pitchFamily="2" charset="0"/>
                <a:cs typeface="Poppins" panose="00000500000000000000" pitchFamily="2" charset="0"/>
              </a:rPr>
              <a:t>this opposition is </a:t>
            </a:r>
            <a:r>
              <a:rPr lang="en-US" sz="3200" u="sng" dirty="0">
                <a:solidFill>
                  <a:srgbClr val="C49B5B"/>
                </a:solidFill>
                <a:latin typeface="Poppins" panose="00000500000000000000" pitchFamily="2" charset="0"/>
                <a:cs typeface="Poppins" panose="00000500000000000000" pitchFamily="2" charset="0"/>
              </a:rPr>
              <a:t>recognized and addressed</a:t>
            </a:r>
            <a:r>
              <a:rPr lang="en-US" sz="3200" dirty="0">
                <a:latin typeface="Poppins" panose="00000500000000000000" pitchFamily="2" charset="0"/>
                <a:cs typeface="Poppins" panose="00000500000000000000" pitchFamily="2" charset="0"/>
              </a:rPr>
              <a:t>, the probability of treatment failure is increased!</a:t>
            </a:r>
          </a:p>
        </p:txBody>
      </p:sp>
    </p:spTree>
    <p:extLst>
      <p:ext uri="{BB962C8B-B14F-4D97-AF65-F5344CB8AC3E}">
        <p14:creationId xmlns:p14="http://schemas.microsoft.com/office/powerpoint/2010/main" val="3696355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A13055-D73D-4C96-BD6B-22FA850857C2}"/>
              </a:ext>
            </a:extLst>
          </p:cNvPr>
          <p:cNvSpPr txBox="1"/>
          <p:nvPr/>
        </p:nvSpPr>
        <p:spPr>
          <a:xfrm>
            <a:off x="836261" y="1879501"/>
            <a:ext cx="8013526" cy="3108543"/>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The </a:t>
            </a:r>
            <a:r>
              <a:rPr lang="en-US" sz="2800" dirty="0">
                <a:latin typeface="Poppins" panose="00000500000000000000" pitchFamily="2" charset="0"/>
                <a:cs typeface="Poppins" panose="00000500000000000000" pitchFamily="2" charset="0"/>
              </a:rPr>
              <a:t>directed discovery process starts with this basic premise:</a:t>
            </a:r>
          </a:p>
          <a:p>
            <a:pPr marL="0" indent="0">
              <a:buNone/>
            </a:pPr>
            <a:endParaRPr lang="en-US" sz="2800" dirty="0">
              <a:latin typeface="Poppins" panose="00000500000000000000" pitchFamily="2" charset="0"/>
              <a:cs typeface="Poppins" panose="00000500000000000000" pitchFamily="2" charset="0"/>
            </a:endParaRPr>
          </a:p>
          <a:p>
            <a:pPr marL="0" indent="0">
              <a:buNone/>
            </a:pPr>
            <a:r>
              <a:rPr lang="en-US" sz="2800" i="1" dirty="0" smtClean="0">
                <a:solidFill>
                  <a:srgbClr val="C49B5B"/>
                </a:solidFill>
                <a:latin typeface="Poppins" panose="00000500000000000000" pitchFamily="2" charset="0"/>
                <a:cs typeface="Poppins" panose="00000500000000000000" pitchFamily="2" charset="0"/>
              </a:rPr>
              <a:t>“Purchasing </a:t>
            </a:r>
            <a:r>
              <a:rPr lang="en-US" sz="2800" i="1" dirty="0">
                <a:solidFill>
                  <a:srgbClr val="C49B5B"/>
                </a:solidFill>
                <a:latin typeface="Poppins" panose="00000500000000000000" pitchFamily="2" charset="0"/>
                <a:cs typeface="Poppins" panose="00000500000000000000" pitchFamily="2" charset="0"/>
              </a:rPr>
              <a:t>and wearing hearing instruments is an emotional decision.  Unless dealt with effectively, emotions will sabotage the entire process</a:t>
            </a:r>
            <a:r>
              <a:rPr lang="en-US" sz="2800" i="1" dirty="0" smtClean="0">
                <a:solidFill>
                  <a:srgbClr val="C49B5B"/>
                </a:solidFill>
                <a:latin typeface="Poppins" panose="00000500000000000000" pitchFamily="2" charset="0"/>
                <a:cs typeface="Poppins" panose="00000500000000000000" pitchFamily="2" charset="0"/>
              </a:rPr>
              <a:t>.”</a:t>
            </a:r>
            <a:endParaRPr lang="en-US" sz="2800" i="1" dirty="0">
              <a:solidFill>
                <a:srgbClr val="C49B5B"/>
              </a:solidFill>
              <a:latin typeface="Poppins" panose="00000500000000000000" pitchFamily="2" charset="0"/>
              <a:cs typeface="Poppins" panose="00000500000000000000" pitchFamily="2" charset="0"/>
            </a:endParaRPr>
          </a:p>
        </p:txBody>
      </p:sp>
      <p:sp>
        <p:nvSpPr>
          <p:cNvPr id="4" name="Rectangle 3"/>
          <p:cNvSpPr/>
          <p:nvPr/>
        </p:nvSpPr>
        <p:spPr>
          <a:xfrm>
            <a:off x="836261" y="657888"/>
            <a:ext cx="5154937"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Directed Discovery</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64658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1A2247-9139-437C-A985-EF6D2FBFB16F}"/>
              </a:ext>
            </a:extLst>
          </p:cNvPr>
          <p:cNvSpPr txBox="1"/>
          <p:nvPr/>
        </p:nvSpPr>
        <p:spPr>
          <a:xfrm>
            <a:off x="836261" y="1845860"/>
            <a:ext cx="7875739" cy="3539430"/>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Directed </a:t>
            </a:r>
            <a:r>
              <a:rPr lang="en-US" sz="2800" dirty="0">
                <a:latin typeface="Poppins" panose="00000500000000000000" pitchFamily="2" charset="0"/>
                <a:cs typeface="Poppins" panose="00000500000000000000" pitchFamily="2" charset="0"/>
              </a:rPr>
              <a:t>discovery involves three critical thought processes. </a:t>
            </a:r>
            <a:r>
              <a:rPr lang="en-US" sz="2800" dirty="0" smtClean="0">
                <a:latin typeface="Poppins" panose="00000500000000000000" pitchFamily="2" charset="0"/>
                <a:cs typeface="Poppins" panose="00000500000000000000" pitchFamily="2" charset="0"/>
              </a:rPr>
              <a:t>They </a:t>
            </a:r>
            <a:r>
              <a:rPr lang="en-US" sz="2800" dirty="0">
                <a:latin typeface="Poppins" panose="00000500000000000000" pitchFamily="2" charset="0"/>
                <a:cs typeface="Poppins" panose="00000500000000000000" pitchFamily="2" charset="0"/>
              </a:rPr>
              <a:t>are</a:t>
            </a:r>
            <a:r>
              <a:rPr lang="en-US" sz="2800" dirty="0" smtClean="0">
                <a:latin typeface="Poppins" panose="00000500000000000000" pitchFamily="2" charset="0"/>
                <a:cs typeface="Poppins" panose="00000500000000000000" pitchFamily="2" charset="0"/>
              </a:rPr>
              <a:t>:</a:t>
            </a:r>
          </a:p>
          <a:p>
            <a:pPr marL="0" indent="0">
              <a:buNone/>
            </a:pPr>
            <a:endParaRPr lang="en-US" sz="2800" dirty="0">
              <a:latin typeface="Poppins" panose="00000500000000000000" pitchFamily="2" charset="0"/>
              <a:cs typeface="Poppins" panose="00000500000000000000" pitchFamily="2" charset="0"/>
            </a:endParaRPr>
          </a:p>
          <a:p>
            <a:pPr marL="514350" indent="-514350">
              <a:buClr>
                <a:srgbClr val="C49B5B"/>
              </a:buClr>
              <a:buFont typeface="+mj-lt"/>
              <a:buAutoNum type="arabicPeriod"/>
            </a:pPr>
            <a:r>
              <a:rPr lang="en-US" sz="2800" dirty="0">
                <a:latin typeface="Poppins" panose="00000500000000000000" pitchFamily="2" charset="0"/>
                <a:cs typeface="Poppins" panose="00000500000000000000" pitchFamily="2" charset="0"/>
              </a:rPr>
              <a:t>Attitudinal </a:t>
            </a:r>
            <a:r>
              <a:rPr lang="en-US" sz="2800" dirty="0" smtClean="0">
                <a:latin typeface="Poppins" panose="00000500000000000000" pitchFamily="2" charset="0"/>
                <a:cs typeface="Poppins" panose="00000500000000000000" pitchFamily="2" charset="0"/>
              </a:rPr>
              <a:t>thinking</a:t>
            </a:r>
          </a:p>
          <a:p>
            <a:pPr marL="514350" indent="-514350">
              <a:buClr>
                <a:srgbClr val="C49B5B"/>
              </a:buClr>
              <a:buFont typeface="+mj-lt"/>
              <a:buAutoNum type="arabicPeriod"/>
            </a:pPr>
            <a:endParaRPr lang="en-US" sz="2800" dirty="0">
              <a:latin typeface="Poppins" panose="00000500000000000000" pitchFamily="2" charset="0"/>
              <a:cs typeface="Poppins" panose="00000500000000000000" pitchFamily="2" charset="0"/>
            </a:endParaRPr>
          </a:p>
          <a:p>
            <a:pPr marL="514350" indent="-514350">
              <a:buClr>
                <a:srgbClr val="C49B5B"/>
              </a:buClr>
              <a:buFont typeface="+mj-lt"/>
              <a:buAutoNum type="arabicPeriod"/>
            </a:pPr>
            <a:r>
              <a:rPr lang="en-US" sz="2800" dirty="0">
                <a:latin typeface="Poppins" panose="00000500000000000000" pitchFamily="2" charset="0"/>
                <a:cs typeface="Poppins" panose="00000500000000000000" pitchFamily="2" charset="0"/>
              </a:rPr>
              <a:t>Analytical </a:t>
            </a:r>
            <a:r>
              <a:rPr lang="en-US" sz="2800" dirty="0" smtClean="0">
                <a:latin typeface="Poppins" panose="00000500000000000000" pitchFamily="2" charset="0"/>
                <a:cs typeface="Poppins" panose="00000500000000000000" pitchFamily="2" charset="0"/>
              </a:rPr>
              <a:t>thinking</a:t>
            </a:r>
          </a:p>
          <a:p>
            <a:pPr marL="514350" indent="-514350">
              <a:buClr>
                <a:srgbClr val="C49B5B"/>
              </a:buClr>
              <a:buFont typeface="+mj-lt"/>
              <a:buAutoNum type="arabicPeriod"/>
            </a:pPr>
            <a:endParaRPr lang="en-US" sz="2800" dirty="0">
              <a:latin typeface="Poppins" panose="00000500000000000000" pitchFamily="2" charset="0"/>
              <a:cs typeface="Poppins" panose="00000500000000000000" pitchFamily="2" charset="0"/>
            </a:endParaRPr>
          </a:p>
          <a:p>
            <a:pPr marL="514350" indent="-514350">
              <a:buClr>
                <a:srgbClr val="C49B5B"/>
              </a:buClr>
              <a:buFont typeface="+mj-lt"/>
              <a:buAutoNum type="arabicPeriod"/>
            </a:pPr>
            <a:r>
              <a:rPr lang="en-US" sz="2800" dirty="0">
                <a:latin typeface="Poppins" panose="00000500000000000000" pitchFamily="2" charset="0"/>
                <a:cs typeface="Poppins" panose="00000500000000000000" pitchFamily="2" charset="0"/>
              </a:rPr>
              <a:t>Objective thinking</a:t>
            </a:r>
          </a:p>
        </p:txBody>
      </p:sp>
      <p:sp>
        <p:nvSpPr>
          <p:cNvPr id="4" name="Rectangle 3"/>
          <p:cNvSpPr/>
          <p:nvPr/>
        </p:nvSpPr>
        <p:spPr>
          <a:xfrm>
            <a:off x="836261" y="657888"/>
            <a:ext cx="5154937" cy="769441"/>
          </a:xfrm>
          <a:prstGeom prst="rect">
            <a:avLst/>
          </a:prstGeom>
        </p:spPr>
        <p:txBody>
          <a:bodyPr wrap="none">
            <a:spAutoFit/>
          </a:bodyPr>
          <a:lstStyle/>
          <a:p>
            <a:r>
              <a:rPr lang="en-US" sz="4400" b="1" dirty="0" smtClean="0">
                <a:solidFill>
                  <a:srgbClr val="0B2D46"/>
                </a:solidFill>
                <a:latin typeface="Playfair Display" panose="00000500000000000000" pitchFamily="50" charset="0"/>
                <a:cs typeface="Times New Roman" panose="02020603050405020304" pitchFamily="18" charset="0"/>
              </a:rPr>
              <a:t>Directed Discovery</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3856116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E91201-E7D0-4287-9601-146052550901}"/>
              </a:ext>
            </a:extLst>
          </p:cNvPr>
          <p:cNvSpPr txBox="1"/>
          <p:nvPr/>
        </p:nvSpPr>
        <p:spPr>
          <a:xfrm>
            <a:off x="836261" y="2068345"/>
            <a:ext cx="6966619" cy="3539430"/>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Attitudinal </a:t>
            </a:r>
            <a:r>
              <a:rPr lang="en-US" sz="2800" dirty="0">
                <a:latin typeface="Poppins" panose="00000500000000000000" pitchFamily="2" charset="0"/>
                <a:cs typeface="Poppins" panose="00000500000000000000" pitchFamily="2" charset="0"/>
              </a:rPr>
              <a:t>thinking should define two patient/client’s attitudes regarding</a:t>
            </a:r>
            <a:r>
              <a:rPr lang="en-US" sz="2800" dirty="0" smtClean="0">
                <a:latin typeface="Poppins" panose="00000500000000000000" pitchFamily="2" charset="0"/>
                <a:cs typeface="Poppins" panose="00000500000000000000" pitchFamily="2" charset="0"/>
              </a:rPr>
              <a:t>:</a:t>
            </a:r>
          </a:p>
          <a:p>
            <a:pPr marL="0" indent="0">
              <a:buNone/>
            </a:pPr>
            <a:endParaRPr lang="en-US" sz="28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How do they feel about their hearing loss</a:t>
            </a:r>
            <a:r>
              <a:rPr lang="en-US" sz="2800" dirty="0" smtClean="0">
                <a:latin typeface="Poppins" panose="00000500000000000000" pitchFamily="2" charset="0"/>
                <a:cs typeface="Poppins" panose="00000500000000000000" pitchFamily="2" charset="0"/>
              </a:rPr>
              <a:t>?</a:t>
            </a:r>
          </a:p>
          <a:p>
            <a:pPr marL="514350" indent="-51435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What are their concerns regarding the use of hearing instruments?</a:t>
            </a:r>
          </a:p>
        </p:txBody>
      </p:sp>
      <p:sp>
        <p:nvSpPr>
          <p:cNvPr id="4" name="Rectangle 3"/>
          <p:cNvSpPr/>
          <p:nvPr/>
        </p:nvSpPr>
        <p:spPr>
          <a:xfrm>
            <a:off x="836261" y="657888"/>
            <a:ext cx="5507726"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Attitudinal Thinking</a:t>
            </a:r>
            <a:endParaRPr lang="en-US" sz="4400" b="1" dirty="0">
              <a:solidFill>
                <a:srgbClr val="0B2D46"/>
              </a:solidFill>
              <a:latin typeface="Playfair Display" panose="00000500000000000000" pitchFamily="50" charset="0"/>
              <a:cs typeface="Times New Roman" panose="02020603050405020304" pitchFamily="18" charset="0"/>
            </a:endParaRPr>
          </a:p>
        </p:txBody>
      </p:sp>
      <p:pic>
        <p:nvPicPr>
          <p:cNvPr id="21506" name="Picture 2" descr="What To Do When Someone Is in Denial About Hearing Loss - Sound Advice  Hearing Aid Ce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491" y="2808515"/>
            <a:ext cx="4190509" cy="2799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732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153014-08B8-433B-A747-6025C4B7C7FE}"/>
              </a:ext>
            </a:extLst>
          </p:cNvPr>
          <p:cNvSpPr txBox="1"/>
          <p:nvPr/>
        </p:nvSpPr>
        <p:spPr>
          <a:xfrm>
            <a:off x="836261" y="2070613"/>
            <a:ext cx="8088682" cy="2677656"/>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Analytical </a:t>
            </a:r>
            <a:r>
              <a:rPr lang="en-US" sz="2800" dirty="0">
                <a:latin typeface="Poppins" panose="00000500000000000000" pitchFamily="2" charset="0"/>
                <a:cs typeface="Poppins" panose="00000500000000000000" pitchFamily="2" charset="0"/>
              </a:rPr>
              <a:t>thinking should define the pros and cons regarding</a:t>
            </a:r>
            <a:r>
              <a:rPr lang="en-US" sz="2800" dirty="0" smtClean="0">
                <a:latin typeface="Poppins" panose="00000500000000000000" pitchFamily="2" charset="0"/>
                <a:cs typeface="Poppins" panose="00000500000000000000" pitchFamily="2" charset="0"/>
              </a:rPr>
              <a:t>:</a:t>
            </a:r>
          </a:p>
          <a:p>
            <a:pPr marL="0" indent="0">
              <a:buNone/>
            </a:pPr>
            <a:endParaRPr lang="en-US" sz="28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The use of hearing </a:t>
            </a:r>
            <a:r>
              <a:rPr lang="en-US" sz="2800" dirty="0" smtClean="0">
                <a:latin typeface="Poppins" panose="00000500000000000000" pitchFamily="2" charset="0"/>
                <a:cs typeface="Poppins" panose="00000500000000000000" pitchFamily="2" charset="0"/>
              </a:rPr>
              <a:t>instruments</a:t>
            </a:r>
          </a:p>
          <a:p>
            <a:pPr marL="514350" indent="-51435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514350" indent="-51435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The non-use of hearing instruments</a:t>
            </a:r>
          </a:p>
        </p:txBody>
      </p:sp>
      <p:sp>
        <p:nvSpPr>
          <p:cNvPr id="4" name="Rectangle 3"/>
          <p:cNvSpPr/>
          <p:nvPr/>
        </p:nvSpPr>
        <p:spPr>
          <a:xfrm>
            <a:off x="836261" y="657888"/>
            <a:ext cx="5507726"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Analytical Thinking</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4132102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604903-CF35-41B1-9C97-11EB32E420BE}"/>
              </a:ext>
            </a:extLst>
          </p:cNvPr>
          <p:cNvSpPr txBox="1"/>
          <p:nvPr/>
        </p:nvSpPr>
        <p:spPr>
          <a:xfrm>
            <a:off x="836261" y="1785973"/>
            <a:ext cx="9313399" cy="4401205"/>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Objective </a:t>
            </a:r>
            <a:r>
              <a:rPr lang="en-US" sz="2800" dirty="0">
                <a:latin typeface="Poppins" panose="00000500000000000000" pitchFamily="2" charset="0"/>
                <a:cs typeface="Poppins" panose="00000500000000000000" pitchFamily="2" charset="0"/>
              </a:rPr>
              <a:t>thinking is determined after the hearing tests. </a:t>
            </a:r>
            <a:r>
              <a:rPr lang="en-US" sz="2800" dirty="0" smtClean="0">
                <a:latin typeface="Poppins" panose="00000500000000000000" pitchFamily="2" charset="0"/>
                <a:cs typeface="Poppins" panose="00000500000000000000" pitchFamily="2" charset="0"/>
              </a:rPr>
              <a:t>It </a:t>
            </a:r>
            <a:r>
              <a:rPr lang="en-US" sz="2800" dirty="0">
                <a:latin typeface="Poppins" panose="00000500000000000000" pitchFamily="2" charset="0"/>
                <a:cs typeface="Poppins" panose="00000500000000000000" pitchFamily="2" charset="0"/>
              </a:rPr>
              <a:t>involves</a:t>
            </a:r>
            <a:r>
              <a:rPr lang="en-US" sz="2800" dirty="0" smtClean="0">
                <a:latin typeface="Poppins" panose="00000500000000000000" pitchFamily="2" charset="0"/>
                <a:cs typeface="Poppins" panose="00000500000000000000" pitchFamily="2" charset="0"/>
              </a:rPr>
              <a:t>:</a:t>
            </a:r>
          </a:p>
          <a:p>
            <a:pPr marL="0" indent="0">
              <a:buNone/>
            </a:pPr>
            <a:endParaRPr lang="en-US" sz="28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Affirmation </a:t>
            </a:r>
            <a:r>
              <a:rPr lang="en-US" sz="2800" dirty="0">
                <a:latin typeface="Poppins" panose="00000500000000000000" pitchFamily="2" charset="0"/>
                <a:cs typeface="Poppins" panose="00000500000000000000" pitchFamily="2" charset="0"/>
              </a:rPr>
              <a:t>of hearing instrument </a:t>
            </a:r>
            <a:r>
              <a:rPr lang="en-US" sz="2800" dirty="0" smtClean="0">
                <a:latin typeface="Poppins" panose="00000500000000000000" pitchFamily="2" charset="0"/>
                <a:cs typeface="Poppins" panose="00000500000000000000" pitchFamily="2" charset="0"/>
              </a:rPr>
              <a:t>necessity</a:t>
            </a:r>
          </a:p>
          <a:p>
            <a:pPr marL="342900" indent="-3429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Correction </a:t>
            </a:r>
            <a:r>
              <a:rPr lang="en-US" sz="2800" dirty="0">
                <a:latin typeface="Poppins" panose="00000500000000000000" pitchFamily="2" charset="0"/>
                <a:cs typeface="Poppins" panose="00000500000000000000" pitchFamily="2" charset="0"/>
              </a:rPr>
              <a:t>of any misperceptions as revealed by testing.  </a:t>
            </a:r>
            <a:endParaRPr lang="en-US" sz="2800" dirty="0" smtClean="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Additional </a:t>
            </a:r>
            <a:r>
              <a:rPr lang="en-US" sz="2800" dirty="0">
                <a:latin typeface="Poppins" panose="00000500000000000000" pitchFamily="2" charset="0"/>
                <a:cs typeface="Poppins" panose="00000500000000000000" pitchFamily="2" charset="0"/>
              </a:rPr>
              <a:t>information revealed regarding patient/client condition.</a:t>
            </a:r>
          </a:p>
        </p:txBody>
      </p:sp>
      <p:sp>
        <p:nvSpPr>
          <p:cNvPr id="4" name="Rectangle 3"/>
          <p:cNvSpPr/>
          <p:nvPr/>
        </p:nvSpPr>
        <p:spPr>
          <a:xfrm>
            <a:off x="836261" y="657888"/>
            <a:ext cx="5153655"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Objective Thinking</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2318217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60FBD9-8E73-480D-8E11-144BC2B42CD7}"/>
              </a:ext>
            </a:extLst>
          </p:cNvPr>
          <p:cNvSpPr txBox="1"/>
          <p:nvPr/>
        </p:nvSpPr>
        <p:spPr>
          <a:xfrm>
            <a:off x="805364" y="731639"/>
            <a:ext cx="8434430" cy="5262979"/>
          </a:xfrm>
          <a:prstGeom prst="rect">
            <a:avLst/>
          </a:prstGeom>
          <a:noFill/>
        </p:spPr>
        <p:txBody>
          <a:bodyPr wrap="square" rtlCol="0">
            <a:spAutoFit/>
          </a:bodyPr>
          <a:lstStyle/>
          <a:p>
            <a:r>
              <a:rPr lang="en-US" sz="2800" dirty="0">
                <a:latin typeface="Poppins" panose="00000500000000000000" pitchFamily="2" charset="0"/>
                <a:cs typeface="Poppins" panose="00000500000000000000" pitchFamily="2" charset="0"/>
              </a:rPr>
              <a:t>Two commonly used interview documents to validate hearing ability improvement:</a:t>
            </a:r>
          </a:p>
          <a:p>
            <a:endParaRPr lang="en-US" sz="28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Client Oriented Scale of Improvement (COSI</a:t>
            </a:r>
            <a:r>
              <a:rPr lang="en-US" sz="2800" dirty="0" smtClean="0">
                <a:latin typeface="Poppins" panose="00000500000000000000" pitchFamily="2" charset="0"/>
                <a:cs typeface="Poppins" panose="00000500000000000000" pitchFamily="2" charset="0"/>
              </a:rPr>
              <a:t>)</a:t>
            </a:r>
          </a:p>
          <a:p>
            <a:pPr marL="571500" indent="-5715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571500" indent="-5715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Abbreviated Profile of Hearing Aid Benefit (APHAB)</a:t>
            </a:r>
          </a:p>
          <a:p>
            <a:endParaRPr lang="en-US" sz="2800" dirty="0">
              <a:latin typeface="Poppins" panose="00000500000000000000" pitchFamily="2" charset="0"/>
              <a:cs typeface="Poppins" panose="00000500000000000000" pitchFamily="2" charset="0"/>
            </a:endParaRPr>
          </a:p>
          <a:p>
            <a:r>
              <a:rPr lang="en-US" sz="2800" dirty="0">
                <a:latin typeface="Poppins" panose="00000500000000000000" pitchFamily="2" charset="0"/>
                <a:cs typeface="Poppins" panose="00000500000000000000" pitchFamily="2" charset="0"/>
              </a:rPr>
              <a:t>You may use some of these pre-fitting questions while achieving your objective thinking </a:t>
            </a:r>
            <a:r>
              <a:rPr lang="en-US" sz="2800" b="1" u="sng" dirty="0">
                <a:solidFill>
                  <a:srgbClr val="C49B5B"/>
                </a:solidFill>
                <a:latin typeface="Poppins" panose="00000500000000000000" pitchFamily="2" charset="0"/>
                <a:cs typeface="Poppins" panose="00000500000000000000" pitchFamily="2" charset="0"/>
              </a:rPr>
              <a:t>directed discovery</a:t>
            </a:r>
            <a:r>
              <a:rPr lang="en-US" sz="2800" b="1" dirty="0">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process.</a:t>
            </a:r>
          </a:p>
        </p:txBody>
      </p:sp>
    </p:spTree>
    <p:extLst>
      <p:ext uri="{BB962C8B-B14F-4D97-AF65-F5344CB8AC3E}">
        <p14:creationId xmlns:p14="http://schemas.microsoft.com/office/powerpoint/2010/main" val="2328455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3078D6-0FE7-46CB-92AF-5FF555617D34}"/>
              </a:ext>
            </a:extLst>
          </p:cNvPr>
          <p:cNvSpPr txBox="1"/>
          <p:nvPr/>
        </p:nvSpPr>
        <p:spPr>
          <a:xfrm>
            <a:off x="1025107" y="1837032"/>
            <a:ext cx="7863213" cy="3108543"/>
          </a:xfrm>
          <a:prstGeom prst="rect">
            <a:avLst/>
          </a:prstGeom>
          <a:noFill/>
        </p:spPr>
        <p:txBody>
          <a:bodyPr wrap="square">
            <a:spAutoFit/>
          </a:bodyPr>
          <a:lstStyle/>
          <a:p>
            <a:pPr marL="457200" indent="-457200">
              <a:buClr>
                <a:srgbClr val="C49B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The </a:t>
            </a:r>
            <a:r>
              <a:rPr lang="en-US" sz="2800" dirty="0">
                <a:latin typeface="Poppins" panose="00000500000000000000" pitchFamily="2" charset="0"/>
                <a:cs typeface="Poppins" panose="00000500000000000000" pitchFamily="2" charset="0"/>
              </a:rPr>
              <a:t>goal of this process is to help the patient/client change their perception of their hearing loss in a collaborative manner</a:t>
            </a:r>
            <a:r>
              <a:rPr lang="en-US" sz="2800" dirty="0" smtClean="0">
                <a:latin typeface="Poppins" panose="00000500000000000000" pitchFamily="2" charset="0"/>
                <a:cs typeface="Poppins" panose="00000500000000000000" pitchFamily="2" charset="0"/>
              </a:rPr>
              <a:t>.</a:t>
            </a:r>
          </a:p>
          <a:p>
            <a:pPr marL="457200" indent="-4572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The result will be a successful long-term patient/client relationship and outcome.</a:t>
            </a:r>
          </a:p>
        </p:txBody>
      </p:sp>
      <p:sp>
        <p:nvSpPr>
          <p:cNvPr id="4" name="Rectangle 3"/>
          <p:cNvSpPr/>
          <p:nvPr/>
        </p:nvSpPr>
        <p:spPr>
          <a:xfrm>
            <a:off x="836261" y="657888"/>
            <a:ext cx="6537046"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With Directed Discovery</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33870475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B5E4A4-7BF6-4CB3-A53D-D1AF5DEABD6D}"/>
              </a:ext>
            </a:extLst>
          </p:cNvPr>
          <p:cNvSpPr txBox="1"/>
          <p:nvPr/>
        </p:nvSpPr>
        <p:spPr>
          <a:xfrm>
            <a:off x="953887" y="287384"/>
            <a:ext cx="9888284" cy="6001643"/>
          </a:xfrm>
          <a:prstGeom prst="rect">
            <a:avLst/>
          </a:prstGeom>
          <a:noFill/>
        </p:spPr>
        <p:txBody>
          <a:bodyPr wrap="square" rtlCol="0">
            <a:spAutoFit/>
          </a:bodyPr>
          <a:lstStyle/>
          <a:p>
            <a:r>
              <a:rPr lang="en-US" sz="2400" dirty="0" smtClean="0">
                <a:latin typeface="Poppins" panose="00000500000000000000" pitchFamily="2" charset="0"/>
                <a:cs typeface="Poppins" panose="00000500000000000000" pitchFamily="2" charset="0"/>
              </a:rPr>
              <a:t>This d</a:t>
            </a:r>
            <a:r>
              <a:rPr lang="en-US" sz="2400" dirty="0" smtClean="0">
                <a:latin typeface="Poppins" panose="00000500000000000000" pitchFamily="2" charset="0"/>
                <a:cs typeface="Poppins" panose="00000500000000000000" pitchFamily="2" charset="0"/>
              </a:rPr>
              <a:t>irected </a:t>
            </a:r>
            <a:r>
              <a:rPr lang="en-US" sz="2400" dirty="0">
                <a:latin typeface="Poppins" panose="00000500000000000000" pitchFamily="2" charset="0"/>
                <a:cs typeface="Poppins" panose="00000500000000000000" pitchFamily="2" charset="0"/>
              </a:rPr>
              <a:t>discovery approach to successful patient/client outcomes must be clearly defined within consumerism in general</a:t>
            </a:r>
            <a:r>
              <a:rPr lang="en-US" sz="2400" dirty="0" smtClean="0">
                <a:latin typeface="Poppins" panose="00000500000000000000" pitchFamily="2" charset="0"/>
                <a:cs typeface="Poppins" panose="00000500000000000000" pitchFamily="2" charset="0"/>
              </a:rPr>
              <a:t>.</a:t>
            </a:r>
          </a:p>
          <a:p>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First you have the general</a:t>
            </a:r>
            <a:r>
              <a:rPr lang="en-US" sz="2400" b="1" dirty="0">
                <a:latin typeface="Poppins" panose="00000500000000000000" pitchFamily="2" charset="0"/>
                <a:cs typeface="Poppins" panose="00000500000000000000" pitchFamily="2" charset="0"/>
              </a:rPr>
              <a:t> </a:t>
            </a:r>
            <a:r>
              <a:rPr lang="en-US" sz="2400" b="1" dirty="0">
                <a:solidFill>
                  <a:srgbClr val="C49B5B"/>
                </a:solidFill>
                <a:latin typeface="Poppins" panose="00000500000000000000" pitchFamily="2" charset="0"/>
                <a:cs typeface="Poppins" panose="00000500000000000000" pitchFamily="2" charset="0"/>
              </a:rPr>
              <a:t>consumer</a:t>
            </a:r>
            <a:r>
              <a:rPr lang="en-US" sz="2400" b="1" dirty="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within our population</a:t>
            </a:r>
            <a:r>
              <a:rPr lang="en-US" sz="2400" dirty="0" smtClean="0">
                <a:latin typeface="Poppins" panose="00000500000000000000" pitchFamily="2" charset="0"/>
                <a:cs typeface="Poppins" panose="00000500000000000000" pitchFamily="2" charset="0"/>
              </a:rPr>
              <a:t>,</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Second, you have a </a:t>
            </a:r>
            <a:r>
              <a:rPr lang="en-US" sz="2400" b="1" dirty="0">
                <a:solidFill>
                  <a:srgbClr val="C49B5B"/>
                </a:solidFill>
                <a:latin typeface="Poppins" panose="00000500000000000000" pitchFamily="2" charset="0"/>
                <a:cs typeface="Poppins" panose="00000500000000000000" pitchFamily="2" charset="0"/>
              </a:rPr>
              <a:t>customer</a:t>
            </a:r>
            <a:r>
              <a:rPr lang="en-US" sz="2400" dirty="0">
                <a:latin typeface="Poppins" panose="00000500000000000000" pitchFamily="2" charset="0"/>
                <a:cs typeface="Poppins" panose="00000500000000000000" pitchFamily="2" charset="0"/>
              </a:rPr>
              <a:t> who is willing to spend time and access your specific offerings</a:t>
            </a:r>
            <a:r>
              <a:rPr lang="en-US" sz="2400" dirty="0" smtClean="0">
                <a:latin typeface="Poppins" panose="00000500000000000000" pitchFamily="2" charset="0"/>
                <a:cs typeface="Poppins" panose="00000500000000000000" pitchFamily="2" charset="0"/>
              </a:rPr>
              <a:t>,</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Third, you have the </a:t>
            </a:r>
            <a:r>
              <a:rPr lang="en-US" sz="2400" b="1" dirty="0">
                <a:solidFill>
                  <a:srgbClr val="C49B5B"/>
                </a:solidFill>
                <a:latin typeface="Poppins" panose="00000500000000000000" pitchFamily="2" charset="0"/>
                <a:cs typeface="Poppins" panose="00000500000000000000" pitchFamily="2" charset="0"/>
              </a:rPr>
              <a:t>patient/client</a:t>
            </a:r>
            <a:r>
              <a:rPr lang="en-US" sz="2400" b="1" dirty="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which has been created through your successful collaborative patient/client directed discovery process.</a:t>
            </a:r>
          </a:p>
          <a:p>
            <a:endParaRPr lang="en-US" sz="2400" dirty="0">
              <a:latin typeface="Poppins" panose="00000500000000000000" pitchFamily="2" charset="0"/>
              <a:cs typeface="Poppins" panose="00000500000000000000" pitchFamily="2" charset="0"/>
            </a:endParaRPr>
          </a:p>
          <a:p>
            <a:r>
              <a:rPr lang="en-US" sz="2400" dirty="0">
                <a:latin typeface="Poppins" panose="00000500000000000000" pitchFamily="2" charset="0"/>
                <a:cs typeface="Poppins" panose="00000500000000000000" pitchFamily="2" charset="0"/>
              </a:rPr>
              <a:t>Let’s further define the customer in front of you</a:t>
            </a:r>
            <a:r>
              <a:rPr lang="en-US" sz="2400" dirty="0" smtClean="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I will offer excerpts from Dr. Wayne </a:t>
            </a:r>
            <a:r>
              <a:rPr lang="en-US" sz="2400" dirty="0" err="1">
                <a:latin typeface="Poppins" panose="00000500000000000000" pitchFamily="2" charset="0"/>
                <a:cs typeface="Poppins" panose="00000500000000000000" pitchFamily="2" charset="0"/>
              </a:rPr>
              <a:t>Staab</a:t>
            </a:r>
            <a:r>
              <a:rPr lang="en-US" sz="2400" dirty="0">
                <a:latin typeface="Poppins" panose="00000500000000000000" pitchFamily="2" charset="0"/>
                <a:cs typeface="Poppins" panose="00000500000000000000" pitchFamily="2" charset="0"/>
              </a:rPr>
              <a:t> regarding his psychographic analysis.</a:t>
            </a:r>
          </a:p>
        </p:txBody>
      </p:sp>
    </p:spTree>
    <p:extLst>
      <p:ext uri="{BB962C8B-B14F-4D97-AF65-F5344CB8AC3E}">
        <p14:creationId xmlns:p14="http://schemas.microsoft.com/office/powerpoint/2010/main" val="3170131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0CC9CB-B5BD-469D-B109-892BA13B3E9A}"/>
              </a:ext>
            </a:extLst>
          </p:cNvPr>
          <p:cNvSpPr txBox="1"/>
          <p:nvPr/>
        </p:nvSpPr>
        <p:spPr>
          <a:xfrm>
            <a:off x="836261" y="1891907"/>
            <a:ext cx="9407047" cy="4154984"/>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Comes </a:t>
            </a:r>
            <a:r>
              <a:rPr lang="en-US" sz="2400" dirty="0">
                <a:latin typeface="Poppins" panose="00000500000000000000" pitchFamily="2" charset="0"/>
                <a:cs typeface="Poppins" panose="00000500000000000000" pitchFamily="2" charset="0"/>
              </a:rPr>
              <a:t>from understanding different personal </a:t>
            </a:r>
            <a:r>
              <a:rPr lang="en-US" sz="2400" dirty="0" smtClean="0">
                <a:latin typeface="Poppins" panose="00000500000000000000" pitchFamily="2" charset="0"/>
                <a:cs typeface="Poppins" panose="00000500000000000000" pitchFamily="2" charset="0"/>
              </a:rPr>
              <a:t>values</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If we can identify the ‘value’ system of a person, we can better motivate them to purchase </a:t>
            </a:r>
            <a:endParaRPr lang="en-US" sz="2400" dirty="0" smtClean="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Essentially, I want to provide you with a proper (and simple) tool to accurately describe the customer’s values, and hence set the climate for more effective </a:t>
            </a:r>
            <a:r>
              <a:rPr lang="en-US" sz="2400" dirty="0" smtClean="0">
                <a:latin typeface="Poppins" panose="00000500000000000000" pitchFamily="2" charset="0"/>
                <a:cs typeface="Poppins" panose="00000500000000000000" pitchFamily="2" charset="0"/>
              </a:rPr>
              <a:t>interaction</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If you can ‘see’ what the </a:t>
            </a:r>
            <a:r>
              <a:rPr lang="en-US" sz="2400" b="1" dirty="0">
                <a:solidFill>
                  <a:srgbClr val="C49B5B"/>
                </a:solidFill>
                <a:latin typeface="Poppins" panose="00000500000000000000" pitchFamily="2" charset="0"/>
                <a:cs typeface="Poppins" panose="00000500000000000000" pitchFamily="2" charset="0"/>
              </a:rPr>
              <a:t>customer</a:t>
            </a:r>
            <a:r>
              <a:rPr lang="en-US" sz="2400" dirty="0">
                <a:latin typeface="Poppins" panose="00000500000000000000" pitchFamily="2" charset="0"/>
                <a:cs typeface="Poppins" panose="00000500000000000000" pitchFamily="2" charset="0"/>
              </a:rPr>
              <a:t> wants, you can determine how to satisfy these wants</a:t>
            </a:r>
          </a:p>
        </p:txBody>
      </p:sp>
      <p:sp>
        <p:nvSpPr>
          <p:cNvPr id="4" name="Rectangle 3"/>
          <p:cNvSpPr/>
          <p:nvPr/>
        </p:nvSpPr>
        <p:spPr>
          <a:xfrm>
            <a:off x="836261" y="657888"/>
            <a:ext cx="6678560" cy="769441"/>
          </a:xfrm>
          <a:prstGeom prst="rect">
            <a:avLst/>
          </a:prstGeom>
        </p:spPr>
        <p:txBody>
          <a:bodyPr wrap="none">
            <a:spAutoFit/>
          </a:bodyPr>
          <a:lstStyle/>
          <a:p>
            <a:r>
              <a:rPr lang="en-US" sz="4400" b="1" dirty="0">
                <a:solidFill>
                  <a:srgbClr val="0B2D46"/>
                </a:solidFill>
                <a:latin typeface="Playfair Display" panose="00000500000000000000" pitchFamily="50" charset="0"/>
                <a:cs typeface="Times New Roman" panose="02020603050405020304" pitchFamily="18" charset="0"/>
              </a:rPr>
              <a:t>Motivation </a:t>
            </a:r>
            <a:r>
              <a:rPr lang="en-US" sz="4400" b="1" dirty="0" smtClean="0">
                <a:solidFill>
                  <a:srgbClr val="0B2D46"/>
                </a:solidFill>
                <a:latin typeface="Playfair Display" panose="00000500000000000000" pitchFamily="50" charset="0"/>
                <a:cs typeface="Times New Roman" panose="02020603050405020304" pitchFamily="18" charset="0"/>
              </a:rPr>
              <a:t>(To Purchase</a:t>
            </a:r>
            <a:r>
              <a:rPr lang="en-US" sz="4400" b="1" dirty="0">
                <a:solidFill>
                  <a:srgbClr val="0B2D46"/>
                </a:solidFill>
                <a:latin typeface="Playfair Display" panose="00000500000000000000" pitchFamily="50" charset="0"/>
                <a:cs typeface="Times New Roman" panose="02020603050405020304" pitchFamily="18" charset="0"/>
              </a:rPr>
              <a:t>)</a:t>
            </a:r>
            <a:endParaRPr lang="en-US" sz="44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547619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9FC47C-EE14-4547-B79D-EB9D1CE06E44}"/>
              </a:ext>
            </a:extLst>
          </p:cNvPr>
          <p:cNvSpPr txBox="1"/>
          <p:nvPr/>
        </p:nvSpPr>
        <p:spPr>
          <a:xfrm>
            <a:off x="788423" y="628568"/>
            <a:ext cx="8764879" cy="5262979"/>
          </a:xfrm>
          <a:prstGeom prst="rect">
            <a:avLst/>
          </a:prstGeom>
          <a:noFill/>
        </p:spPr>
        <p:txBody>
          <a:bodyPr wrap="square">
            <a:spAutoFit/>
          </a:bodyPr>
          <a:lstStyle/>
          <a:p>
            <a:r>
              <a:rPr lang="en-US" sz="2400" dirty="0">
                <a:latin typeface="Poppins" panose="00000500000000000000" pitchFamily="2" charset="0"/>
                <a:cs typeface="Poppins" panose="00000500000000000000" pitchFamily="2" charset="0"/>
              </a:rPr>
              <a:t>People purchase same product (i.e., hearing instruments), but for different </a:t>
            </a:r>
            <a:r>
              <a:rPr lang="en-US" sz="2400" dirty="0" smtClean="0">
                <a:latin typeface="Poppins" panose="00000500000000000000" pitchFamily="2" charset="0"/>
                <a:cs typeface="Poppins" panose="00000500000000000000" pitchFamily="2" charset="0"/>
              </a:rPr>
              <a:t>reasons. The </a:t>
            </a:r>
            <a:r>
              <a:rPr lang="en-US" sz="2400" dirty="0">
                <a:latin typeface="Poppins" panose="00000500000000000000" pitchFamily="2" charset="0"/>
                <a:cs typeface="Poppins" panose="00000500000000000000" pitchFamily="2" charset="0"/>
              </a:rPr>
              <a:t>Goal</a:t>
            </a:r>
            <a:r>
              <a:rPr lang="en-US" sz="2400" dirty="0" smtClean="0">
                <a:latin typeface="Poppins" panose="00000500000000000000" pitchFamily="2" charset="0"/>
                <a:cs typeface="Poppins" panose="00000500000000000000" pitchFamily="2" charset="0"/>
              </a:rPr>
              <a:t>:</a:t>
            </a:r>
          </a:p>
          <a:p>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ü"/>
            </a:pPr>
            <a:r>
              <a:rPr lang="en-US" sz="2400" dirty="0" smtClean="0">
                <a:latin typeface="Poppins" panose="00000500000000000000" pitchFamily="2" charset="0"/>
                <a:cs typeface="Poppins" panose="00000500000000000000" pitchFamily="2" charset="0"/>
              </a:rPr>
              <a:t>Identify </a:t>
            </a:r>
            <a:r>
              <a:rPr lang="en-US" sz="2400" dirty="0">
                <a:latin typeface="Poppins" panose="00000500000000000000" pitchFamily="2" charset="0"/>
                <a:cs typeface="Poppins" panose="00000500000000000000" pitchFamily="2" charset="0"/>
              </a:rPr>
              <a:t>repetitive behavior in the </a:t>
            </a:r>
            <a:r>
              <a:rPr lang="en-US" sz="2400" b="1" dirty="0" smtClean="0">
                <a:solidFill>
                  <a:srgbClr val="C49B5B"/>
                </a:solidFill>
                <a:latin typeface="Poppins" panose="00000500000000000000" pitchFamily="2" charset="0"/>
                <a:cs typeface="Poppins" panose="00000500000000000000" pitchFamily="2" charset="0"/>
              </a:rPr>
              <a:t>consumer</a:t>
            </a:r>
            <a:endParaRPr lang="en-US" sz="2400" dirty="0">
              <a:solidFill>
                <a:srgbClr val="C49B5B"/>
              </a:solidFill>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ü"/>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ü"/>
            </a:pPr>
            <a:r>
              <a:rPr lang="en-US" sz="2400" dirty="0" smtClean="0">
                <a:latin typeface="Poppins" panose="00000500000000000000" pitchFamily="2" charset="0"/>
                <a:cs typeface="Poppins" panose="00000500000000000000" pitchFamily="2" charset="0"/>
              </a:rPr>
              <a:t>Determine </a:t>
            </a:r>
            <a:r>
              <a:rPr lang="en-US" sz="2400" dirty="0">
                <a:latin typeface="Poppins" panose="00000500000000000000" pitchFamily="2" charset="0"/>
                <a:cs typeface="Poppins" panose="00000500000000000000" pitchFamily="2" charset="0"/>
              </a:rPr>
              <a:t>HOW PEOPLE ACT, not </a:t>
            </a:r>
            <a:r>
              <a:rPr lang="en-US" sz="2400" dirty="0" smtClean="0">
                <a:latin typeface="Poppins" panose="00000500000000000000" pitchFamily="2" charset="0"/>
                <a:cs typeface="Poppins" panose="00000500000000000000" pitchFamily="2" charset="0"/>
              </a:rPr>
              <a:t>WHY</a:t>
            </a:r>
          </a:p>
          <a:p>
            <a:pPr marL="342900" indent="-342900">
              <a:buClr>
                <a:srgbClr val="C49B5B"/>
              </a:buClr>
              <a:buFont typeface="Wingdings" panose="05000000000000000000" pitchFamily="2" charset="2"/>
              <a:buChar char="ü"/>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ü"/>
            </a:pPr>
            <a:r>
              <a:rPr lang="en-US" sz="2400" dirty="0" smtClean="0">
                <a:latin typeface="Poppins" panose="00000500000000000000" pitchFamily="2" charset="0"/>
                <a:cs typeface="Poppins" panose="00000500000000000000" pitchFamily="2" charset="0"/>
              </a:rPr>
              <a:t>Their </a:t>
            </a:r>
            <a:r>
              <a:rPr lang="en-US" sz="2400" dirty="0">
                <a:latin typeface="Poppins" panose="00000500000000000000" pitchFamily="2" charset="0"/>
                <a:cs typeface="Poppins" panose="00000500000000000000" pitchFamily="2" charset="0"/>
              </a:rPr>
              <a:t>ACTION determines how you sell to that </a:t>
            </a:r>
            <a:r>
              <a:rPr lang="en-US" sz="2400" dirty="0" smtClean="0">
                <a:latin typeface="Poppins" panose="00000500000000000000" pitchFamily="2" charset="0"/>
                <a:cs typeface="Poppins" panose="00000500000000000000" pitchFamily="2" charset="0"/>
              </a:rPr>
              <a:t>ACTION</a:t>
            </a:r>
          </a:p>
          <a:p>
            <a:pPr>
              <a:buClr>
                <a:srgbClr val="C49B5B"/>
              </a:buClr>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ü"/>
            </a:pPr>
            <a:r>
              <a:rPr lang="en-US" sz="2400" dirty="0" smtClean="0">
                <a:latin typeface="Poppins" panose="00000500000000000000" pitchFamily="2" charset="0"/>
                <a:cs typeface="Poppins" panose="00000500000000000000" pitchFamily="2" charset="0"/>
              </a:rPr>
              <a:t>Concentrate </a:t>
            </a:r>
            <a:r>
              <a:rPr lang="en-US" sz="2400" dirty="0">
                <a:latin typeface="Poppins" panose="00000500000000000000" pitchFamily="2" charset="0"/>
                <a:cs typeface="Poppins" panose="00000500000000000000" pitchFamily="2" charset="0"/>
              </a:rPr>
              <a:t>on the market as it IS, not on way you think of </a:t>
            </a:r>
            <a:r>
              <a:rPr lang="en-US" sz="2400" dirty="0" smtClean="0">
                <a:latin typeface="Poppins" panose="00000500000000000000" pitchFamily="2" charset="0"/>
                <a:cs typeface="Poppins" panose="00000500000000000000" pitchFamily="2" charset="0"/>
              </a:rPr>
              <a:t>it</a:t>
            </a:r>
            <a:br>
              <a:rPr lang="en-US" sz="2400" dirty="0" smtClean="0">
                <a:latin typeface="Poppins" panose="00000500000000000000" pitchFamily="2" charset="0"/>
                <a:cs typeface="Poppins" panose="00000500000000000000" pitchFamily="2" charset="0"/>
              </a:rPr>
            </a:b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ü"/>
            </a:pPr>
            <a:r>
              <a:rPr lang="en-US" sz="2400" dirty="0" smtClean="0">
                <a:latin typeface="Poppins" panose="00000500000000000000" pitchFamily="2" charset="0"/>
                <a:cs typeface="Poppins" panose="00000500000000000000" pitchFamily="2" charset="0"/>
              </a:rPr>
              <a:t>Determine </a:t>
            </a:r>
            <a:r>
              <a:rPr lang="en-US" sz="2400" dirty="0">
                <a:latin typeface="Poppins" panose="00000500000000000000" pitchFamily="2" charset="0"/>
                <a:cs typeface="Poppins" panose="00000500000000000000" pitchFamily="2" charset="0"/>
              </a:rPr>
              <a:t>how we see OURSELVES, and how we should relate our information to the </a:t>
            </a:r>
            <a:r>
              <a:rPr lang="en-US" sz="2400" b="1" dirty="0">
                <a:solidFill>
                  <a:srgbClr val="C49B5B"/>
                </a:solidFill>
                <a:latin typeface="Poppins" panose="00000500000000000000" pitchFamily="2" charset="0"/>
                <a:cs typeface="Poppins" panose="00000500000000000000" pitchFamily="2" charset="0"/>
              </a:rPr>
              <a:t>customer</a:t>
            </a:r>
          </a:p>
        </p:txBody>
      </p:sp>
    </p:spTree>
    <p:extLst>
      <p:ext uri="{BB962C8B-B14F-4D97-AF65-F5344CB8AC3E}">
        <p14:creationId xmlns:p14="http://schemas.microsoft.com/office/powerpoint/2010/main" val="38473621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69BDFF-41C9-4E1C-919D-2766498E4F4D}"/>
              </a:ext>
            </a:extLst>
          </p:cNvPr>
          <p:cNvSpPr txBox="1"/>
          <p:nvPr/>
        </p:nvSpPr>
        <p:spPr>
          <a:xfrm>
            <a:off x="2581315" y="2901268"/>
            <a:ext cx="7398708" cy="1200329"/>
          </a:xfrm>
          <a:prstGeom prst="rect">
            <a:avLst/>
          </a:prstGeom>
          <a:noFill/>
        </p:spPr>
        <p:txBody>
          <a:bodyPr wrap="square">
            <a:spAutoFit/>
          </a:bodyPr>
          <a:lstStyle/>
          <a:p>
            <a:pPr algn="ctr"/>
            <a:r>
              <a:rPr lang="en-US" sz="3600" dirty="0">
                <a:latin typeface="Poppins" panose="00000500000000000000" pitchFamily="2" charset="0"/>
                <a:cs typeface="Poppins" panose="00000500000000000000" pitchFamily="2" charset="0"/>
              </a:rPr>
              <a:t>You must know the </a:t>
            </a:r>
            <a:r>
              <a:rPr lang="en-US" sz="3600" dirty="0" smtClean="0">
                <a:solidFill>
                  <a:srgbClr val="C49B5B"/>
                </a:solidFill>
                <a:latin typeface="Poppins" panose="00000500000000000000" pitchFamily="2" charset="0"/>
                <a:cs typeface="Poppins" panose="00000500000000000000" pitchFamily="2" charset="0"/>
              </a:rPr>
              <a:t>CUSTOMER</a:t>
            </a:r>
          </a:p>
          <a:p>
            <a:pPr algn="ctr"/>
            <a:r>
              <a:rPr lang="en-US" sz="3600" dirty="0" smtClean="0">
                <a:latin typeface="Poppins" panose="00000500000000000000" pitchFamily="2" charset="0"/>
                <a:cs typeface="Poppins" panose="00000500000000000000" pitchFamily="2" charset="0"/>
              </a:rPr>
              <a:t>to </a:t>
            </a:r>
            <a:r>
              <a:rPr lang="en-US" sz="3600" dirty="0">
                <a:latin typeface="Poppins" panose="00000500000000000000" pitchFamily="2" charset="0"/>
                <a:cs typeface="Poppins" panose="00000500000000000000" pitchFamily="2" charset="0"/>
              </a:rPr>
              <a:t>know how to proceed! </a:t>
            </a:r>
          </a:p>
        </p:txBody>
      </p:sp>
    </p:spTree>
    <p:extLst>
      <p:ext uri="{BB962C8B-B14F-4D97-AF65-F5344CB8AC3E}">
        <p14:creationId xmlns:p14="http://schemas.microsoft.com/office/powerpoint/2010/main" val="360813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BF51D3-BA50-4099-8A08-A9C11E3762A2}"/>
              </a:ext>
            </a:extLst>
          </p:cNvPr>
          <p:cNvSpPr txBox="1"/>
          <p:nvPr/>
        </p:nvSpPr>
        <p:spPr>
          <a:xfrm>
            <a:off x="814192" y="1432858"/>
            <a:ext cx="10123774" cy="4708981"/>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Based </a:t>
            </a:r>
            <a:r>
              <a:rPr lang="en-US" sz="2400" dirty="0">
                <a:latin typeface="Poppins" panose="00000500000000000000" pitchFamily="2" charset="0"/>
                <a:cs typeface="Poppins" panose="00000500000000000000" pitchFamily="2" charset="0"/>
              </a:rPr>
              <a:t>on the work of William Marston Ph.D. (1893 - 1947) -Harvard University </a:t>
            </a:r>
            <a:r>
              <a:rPr lang="en-US" sz="2400" dirty="0" smtClean="0">
                <a:latin typeface="Poppins" panose="00000500000000000000" pitchFamily="2" charset="0"/>
                <a:cs typeface="Poppins" panose="00000500000000000000" pitchFamily="2" charset="0"/>
              </a:rPr>
              <a:t>psychologist</a:t>
            </a: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Examines </a:t>
            </a:r>
            <a:r>
              <a:rPr lang="en-US" sz="2400" dirty="0">
                <a:latin typeface="Poppins" panose="00000500000000000000" pitchFamily="2" charset="0"/>
                <a:cs typeface="Poppins" panose="00000500000000000000" pitchFamily="2" charset="0"/>
              </a:rPr>
              <a:t>the behavior of individuals in their environment or within a specific </a:t>
            </a:r>
            <a:r>
              <a:rPr lang="en-US" sz="2400" dirty="0" smtClean="0">
                <a:latin typeface="Poppins" panose="00000500000000000000" pitchFamily="2" charset="0"/>
                <a:cs typeface="Poppins" panose="00000500000000000000" pitchFamily="2" charset="0"/>
              </a:rPr>
              <a:t>situation</a:t>
            </a:r>
          </a:p>
          <a:p>
            <a:pPr>
              <a:buClr>
                <a:srgbClr val="C49B5B"/>
              </a:buClr>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b="1" dirty="0" smtClean="0">
                <a:latin typeface="Poppins" panose="00000500000000000000" pitchFamily="2" charset="0"/>
                <a:cs typeface="Poppins" panose="00000500000000000000" pitchFamily="2" charset="0"/>
              </a:rPr>
              <a:t>DISC</a:t>
            </a:r>
            <a:r>
              <a:rPr lang="en-US" sz="2400" dirty="0" smtClean="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rPr>
              <a:t>looks at behavioral styles and behavioral preferences </a:t>
            </a:r>
          </a:p>
          <a:p>
            <a:endParaRPr lang="en-US" sz="2400" dirty="0">
              <a:latin typeface="Poppins" panose="00000500000000000000" pitchFamily="2" charset="0"/>
              <a:cs typeface="Poppins" panose="00000500000000000000" pitchFamily="2" charset="0"/>
            </a:endParaRPr>
          </a:p>
          <a:p>
            <a:r>
              <a:rPr lang="en-US" sz="2400" b="1" dirty="0">
                <a:solidFill>
                  <a:srgbClr val="0B2D46"/>
                </a:solidFill>
                <a:latin typeface="Poppins" panose="00000500000000000000" pitchFamily="2" charset="0"/>
                <a:cs typeface="Poppins" panose="00000500000000000000" pitchFamily="2" charset="0"/>
              </a:rPr>
              <a:t>✦ Dr. Wayne </a:t>
            </a:r>
            <a:r>
              <a:rPr lang="en-US" sz="2400" b="1" dirty="0" err="1">
                <a:solidFill>
                  <a:srgbClr val="0B2D46"/>
                </a:solidFill>
                <a:latin typeface="Poppins" panose="00000500000000000000" pitchFamily="2" charset="0"/>
                <a:cs typeface="Poppins" panose="00000500000000000000" pitchFamily="2" charset="0"/>
              </a:rPr>
              <a:t>Staab’s</a:t>
            </a:r>
            <a:r>
              <a:rPr lang="en-US" sz="2400" b="1" dirty="0">
                <a:solidFill>
                  <a:srgbClr val="0B2D46"/>
                </a:solidFill>
                <a:latin typeface="Poppins" panose="00000500000000000000" pitchFamily="2" charset="0"/>
                <a:cs typeface="Poppins" panose="00000500000000000000" pitchFamily="2" charset="0"/>
              </a:rPr>
              <a:t> </a:t>
            </a:r>
            <a:r>
              <a:rPr lang="en-US" sz="2400" b="1" dirty="0" smtClean="0">
                <a:solidFill>
                  <a:srgbClr val="0B2D46"/>
                </a:solidFill>
                <a:latin typeface="Poppins" panose="00000500000000000000" pitchFamily="2" charset="0"/>
                <a:cs typeface="Poppins" panose="00000500000000000000" pitchFamily="2" charset="0"/>
              </a:rPr>
              <a:t>Modification</a:t>
            </a:r>
          </a:p>
          <a:p>
            <a:endParaRPr lang="en-US" sz="2400" b="1" dirty="0">
              <a:solidFill>
                <a:srgbClr val="C49B5B"/>
              </a:solidFill>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ü"/>
            </a:pPr>
            <a:r>
              <a:rPr lang="en-US" sz="2000" dirty="0" smtClean="0">
                <a:latin typeface="Poppins" panose="00000500000000000000" pitchFamily="2" charset="0"/>
                <a:cs typeface="Poppins" panose="00000500000000000000" pitchFamily="2" charset="0"/>
              </a:rPr>
              <a:t>Redirect </a:t>
            </a:r>
            <a:r>
              <a:rPr lang="en-US" sz="2000" dirty="0">
                <a:latin typeface="Poppins" panose="00000500000000000000" pitchFamily="2" charset="0"/>
                <a:cs typeface="Poppins" panose="00000500000000000000" pitchFamily="2" charset="0"/>
              </a:rPr>
              <a:t>Marston’s thoughts toward the hearing impaired </a:t>
            </a:r>
          </a:p>
          <a:p>
            <a:pPr marL="342900" indent="-342900">
              <a:buClr>
                <a:srgbClr val="C49B5B"/>
              </a:buClr>
              <a:buFont typeface="Wingdings" panose="05000000000000000000" pitchFamily="2" charset="2"/>
              <a:buChar char="ü"/>
            </a:pPr>
            <a:r>
              <a:rPr lang="en-US" sz="2000" dirty="0" smtClean="0">
                <a:latin typeface="Poppins" panose="00000500000000000000" pitchFamily="2" charset="0"/>
                <a:cs typeface="Poppins" panose="00000500000000000000" pitchFamily="2" charset="0"/>
              </a:rPr>
              <a:t>Use </a:t>
            </a:r>
            <a:r>
              <a:rPr lang="en-US" sz="2000" dirty="0">
                <a:latin typeface="Poppins" panose="00000500000000000000" pitchFamily="2" charset="0"/>
                <a:cs typeface="Poppins" panose="00000500000000000000" pitchFamily="2" charset="0"/>
              </a:rPr>
              <a:t>for appropriate motivation when: Selling, </a:t>
            </a:r>
            <a:r>
              <a:rPr lang="en-US" sz="2000" dirty="0" smtClean="0">
                <a:latin typeface="Poppins" panose="00000500000000000000" pitchFamily="2" charset="0"/>
                <a:cs typeface="Poppins" panose="00000500000000000000" pitchFamily="2" charset="0"/>
              </a:rPr>
              <a:t>Communicating, Marketing</a:t>
            </a:r>
            <a:r>
              <a:rPr lang="en-US" sz="2000" dirty="0">
                <a:latin typeface="Poppins" panose="00000500000000000000" pitchFamily="2" charset="0"/>
                <a:cs typeface="Poppins" panose="00000500000000000000" pitchFamily="2" charset="0"/>
              </a:rPr>
              <a:t>, Promoting, Advertising, Interacting, Directed Discovery</a:t>
            </a:r>
          </a:p>
        </p:txBody>
      </p:sp>
      <p:sp>
        <p:nvSpPr>
          <p:cNvPr id="4" name="Rectangle 3"/>
          <p:cNvSpPr/>
          <p:nvPr/>
        </p:nvSpPr>
        <p:spPr>
          <a:xfrm>
            <a:off x="836261" y="440174"/>
            <a:ext cx="9572172" cy="707886"/>
          </a:xfrm>
          <a:prstGeom prst="rect">
            <a:avLst/>
          </a:prstGeom>
        </p:spPr>
        <p:txBody>
          <a:bodyPr wrap="none">
            <a:spAutoFit/>
          </a:bodyPr>
          <a:lstStyle/>
          <a:p>
            <a:r>
              <a:rPr lang="en-US" sz="4000" b="1" dirty="0">
                <a:solidFill>
                  <a:srgbClr val="0B2D46"/>
                </a:solidFill>
                <a:latin typeface="Playfair Display" panose="00000500000000000000" pitchFamily="50" charset="0"/>
                <a:cs typeface="Times New Roman" panose="02020603050405020304" pitchFamily="18" charset="0"/>
              </a:rPr>
              <a:t>DISC - Four quadrant behavioral model</a:t>
            </a:r>
            <a:endParaRPr lang="en-US" sz="40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25172110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B35F79-B4BB-41B5-9A11-2AA9D2CDE42B}"/>
              </a:ext>
            </a:extLst>
          </p:cNvPr>
          <p:cNvSpPr txBox="1"/>
          <p:nvPr/>
        </p:nvSpPr>
        <p:spPr>
          <a:xfrm>
            <a:off x="836261" y="1529488"/>
            <a:ext cx="9930516" cy="4154984"/>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Places </a:t>
            </a:r>
            <a:r>
              <a:rPr lang="en-US" sz="2400" dirty="0">
                <a:latin typeface="Poppins" panose="00000500000000000000" pitchFamily="2" charset="0"/>
                <a:cs typeface="Poppins" panose="00000500000000000000" pitchFamily="2" charset="0"/>
              </a:rPr>
              <a:t>hearing instrument customers into boxes (categories</a:t>
            </a:r>
            <a:r>
              <a:rPr lang="en-US" sz="2400" dirty="0" smtClean="0">
                <a:latin typeface="Poppins" panose="00000500000000000000" pitchFamily="2" charset="0"/>
                <a:cs typeface="Poppins" panose="00000500000000000000" pitchFamily="2" charset="0"/>
              </a:rPr>
              <a:t>)</a:t>
            </a:r>
          </a:p>
          <a:p>
            <a:r>
              <a:rPr lang="en-US" sz="2400" dirty="0" smtClean="0">
                <a:latin typeface="Poppins" panose="00000500000000000000" pitchFamily="2" charset="0"/>
                <a:cs typeface="Poppins" panose="00000500000000000000" pitchFamily="2" charset="0"/>
              </a:rPr>
              <a:t> </a:t>
            </a:r>
            <a:endParaRPr lang="en-US" sz="2400" dirty="0">
              <a:latin typeface="Poppins" panose="00000500000000000000" pitchFamily="2" charset="0"/>
              <a:cs typeface="Poppins" panose="00000500000000000000" pitchFamily="2" charset="0"/>
            </a:endParaRPr>
          </a:p>
          <a:p>
            <a:pPr marL="342900" indent="-342900">
              <a:buFont typeface="Wingdings" panose="05000000000000000000" pitchFamily="2" charset="2"/>
              <a:buChar char="ü"/>
            </a:pPr>
            <a:r>
              <a:rPr lang="en-US" sz="2400" dirty="0" smtClean="0">
                <a:latin typeface="Poppins" panose="00000500000000000000" pitchFamily="2" charset="0"/>
                <a:cs typeface="Poppins" panose="00000500000000000000" pitchFamily="2" charset="0"/>
              </a:rPr>
              <a:t>Based </a:t>
            </a:r>
            <a:r>
              <a:rPr lang="en-US" sz="2400" dirty="0">
                <a:latin typeface="Poppins" panose="00000500000000000000" pitchFamily="2" charset="0"/>
                <a:cs typeface="Poppins" panose="00000500000000000000" pitchFamily="2" charset="0"/>
              </a:rPr>
              <a:t>on overt (what you see) qualities </a:t>
            </a:r>
            <a:r>
              <a:rPr lang="en-US" sz="2400" dirty="0" smtClean="0">
                <a:latin typeface="Poppins" panose="00000500000000000000" pitchFamily="2" charset="0"/>
                <a:cs typeface="Poppins" panose="00000500000000000000" pitchFamily="2" charset="0"/>
              </a:rPr>
              <a:t>only</a:t>
            </a:r>
          </a:p>
          <a:p>
            <a:pPr marL="342900" indent="-342900">
              <a:buFont typeface="Wingdings" panose="05000000000000000000" pitchFamily="2" charset="2"/>
              <a:buChar char="ü"/>
            </a:pPr>
            <a:endParaRPr lang="en-US" sz="2400" dirty="0">
              <a:latin typeface="Poppins" panose="00000500000000000000" pitchFamily="2" charset="0"/>
              <a:cs typeface="Poppins" panose="00000500000000000000" pitchFamily="2" charset="0"/>
            </a:endParaRPr>
          </a:p>
          <a:p>
            <a:pPr marL="342900" indent="-342900">
              <a:buFont typeface="Wingdings" panose="05000000000000000000" pitchFamily="2" charset="2"/>
              <a:buChar char="ü"/>
            </a:pPr>
            <a:r>
              <a:rPr lang="en-US" sz="2400" dirty="0" smtClean="0">
                <a:latin typeface="Poppins" panose="00000500000000000000" pitchFamily="2" charset="0"/>
                <a:cs typeface="Poppins" panose="00000500000000000000" pitchFamily="2" charset="0"/>
              </a:rPr>
              <a:t>Must </a:t>
            </a:r>
            <a:r>
              <a:rPr lang="en-US" sz="2400" dirty="0">
                <a:latin typeface="Poppins" panose="00000500000000000000" pitchFamily="2" charset="0"/>
                <a:cs typeface="Poppins" panose="00000500000000000000" pitchFamily="2" charset="0"/>
              </a:rPr>
              <a:t>be careful with this (not always in same box</a:t>
            </a:r>
            <a:r>
              <a:rPr lang="en-US" sz="2400" dirty="0" smtClean="0">
                <a:latin typeface="Poppins" panose="00000500000000000000" pitchFamily="2" charset="0"/>
                <a:cs typeface="Poppins" panose="00000500000000000000" pitchFamily="2" charset="0"/>
              </a:rPr>
              <a:t>)</a:t>
            </a:r>
          </a:p>
          <a:p>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Says</a:t>
            </a:r>
            <a:r>
              <a:rPr lang="en-US" sz="2400" dirty="0">
                <a:latin typeface="Poppins" panose="00000500000000000000" pitchFamily="2" charset="0"/>
                <a:cs typeface="Poppins" panose="00000500000000000000" pitchFamily="2" charset="0"/>
              </a:rPr>
              <a:t>: For the same product (i.e., a hearing instrument), people buy for different reasons </a:t>
            </a:r>
            <a:endParaRPr lang="en-US" sz="2400" dirty="0" smtClean="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endParaRPr lang="en-US" sz="2400" dirty="0">
              <a:latin typeface="Poppins" panose="00000500000000000000" pitchFamily="2" charset="0"/>
              <a:cs typeface="Poppins" panose="00000500000000000000" pitchFamily="2" charset="0"/>
            </a:endParaRPr>
          </a:p>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Looks </a:t>
            </a:r>
            <a:r>
              <a:rPr lang="en-US" sz="2400" dirty="0">
                <a:latin typeface="Poppins" panose="00000500000000000000" pitchFamily="2" charset="0"/>
                <a:cs typeface="Poppins" panose="00000500000000000000" pitchFamily="2" charset="0"/>
              </a:rPr>
              <a:t>for </a:t>
            </a:r>
            <a:r>
              <a:rPr lang="en-US" sz="2400" b="1" u="sng" dirty="0">
                <a:solidFill>
                  <a:srgbClr val="C49B5B"/>
                </a:solidFill>
                <a:latin typeface="Poppins" panose="00000500000000000000" pitchFamily="2" charset="0"/>
                <a:cs typeface="Poppins" panose="00000500000000000000" pitchFamily="2" charset="0"/>
              </a:rPr>
              <a:t>repetitive overt behavior in the person</a:t>
            </a:r>
            <a:r>
              <a:rPr lang="en-US" sz="2400" dirty="0">
                <a:latin typeface="Poppins" panose="00000500000000000000" pitchFamily="2" charset="0"/>
                <a:cs typeface="Poppins" panose="00000500000000000000" pitchFamily="2" charset="0"/>
              </a:rPr>
              <a:t> involved, and uses this in the marketing process</a:t>
            </a:r>
          </a:p>
        </p:txBody>
      </p:sp>
      <p:sp>
        <p:nvSpPr>
          <p:cNvPr id="4" name="Rectangle 3"/>
          <p:cNvSpPr/>
          <p:nvPr/>
        </p:nvSpPr>
        <p:spPr>
          <a:xfrm>
            <a:off x="836261" y="440174"/>
            <a:ext cx="8378704" cy="707886"/>
          </a:xfrm>
          <a:prstGeom prst="rect">
            <a:avLst/>
          </a:prstGeom>
        </p:spPr>
        <p:txBody>
          <a:bodyPr wrap="none">
            <a:spAutoFit/>
          </a:bodyPr>
          <a:lstStyle/>
          <a:p>
            <a:r>
              <a:rPr lang="en-US" sz="4000" b="1" dirty="0">
                <a:solidFill>
                  <a:srgbClr val="0B2D46"/>
                </a:solidFill>
                <a:latin typeface="Playfair Display" panose="00000500000000000000" pitchFamily="50" charset="0"/>
                <a:cs typeface="Times New Roman" panose="02020603050405020304" pitchFamily="18" charset="0"/>
              </a:rPr>
              <a:t>DISC - As Used by Dr. Wayne </a:t>
            </a:r>
            <a:r>
              <a:rPr lang="en-US" sz="4000" b="1" dirty="0" err="1">
                <a:solidFill>
                  <a:srgbClr val="0B2D46"/>
                </a:solidFill>
                <a:latin typeface="Playfair Display" panose="00000500000000000000" pitchFamily="50" charset="0"/>
                <a:cs typeface="Times New Roman" panose="02020603050405020304" pitchFamily="18" charset="0"/>
              </a:rPr>
              <a:t>Staab</a:t>
            </a:r>
            <a:endParaRPr lang="en-US" sz="4000" b="1" dirty="0">
              <a:solidFill>
                <a:srgbClr val="0B2D46"/>
              </a:solidFill>
              <a:latin typeface="Playfair Display" panose="00000500000000000000" pitchFamily="50" charset="0"/>
              <a:cs typeface="Times New Roman" panose="02020603050405020304" pitchFamily="18" charset="0"/>
            </a:endParaRPr>
          </a:p>
        </p:txBody>
      </p:sp>
    </p:spTree>
    <p:extLst>
      <p:ext uri="{BB962C8B-B14F-4D97-AF65-F5344CB8AC3E}">
        <p14:creationId xmlns:p14="http://schemas.microsoft.com/office/powerpoint/2010/main" val="782859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BA36E2-3281-4BEA-B595-B6904E33A984}"/>
              </a:ext>
            </a:extLst>
          </p:cNvPr>
          <p:cNvSpPr txBox="1"/>
          <p:nvPr/>
        </p:nvSpPr>
        <p:spPr>
          <a:xfrm>
            <a:off x="977030" y="2297035"/>
            <a:ext cx="8981162" cy="523220"/>
          </a:xfrm>
          <a:prstGeom prst="rect">
            <a:avLst/>
          </a:prstGeom>
          <a:noFill/>
        </p:spPr>
        <p:txBody>
          <a:bodyPr wrap="square">
            <a:spAutoFit/>
          </a:bodyPr>
          <a:lstStyle/>
          <a:p>
            <a:r>
              <a:rPr lang="en-US" sz="2800" dirty="0" smtClean="0">
                <a:latin typeface="Poppins" panose="00000500000000000000" pitchFamily="2" charset="0"/>
                <a:cs typeface="Poppins" panose="00000500000000000000" pitchFamily="2" charset="0"/>
              </a:rPr>
              <a:t>What </a:t>
            </a:r>
            <a:r>
              <a:rPr lang="en-US" sz="2800" dirty="0">
                <a:latin typeface="Poppins" panose="00000500000000000000" pitchFamily="2" charset="0"/>
                <a:cs typeface="Poppins" panose="00000500000000000000" pitchFamily="2" charset="0"/>
              </a:rPr>
              <a:t>they do, not why they do it</a:t>
            </a:r>
            <a:r>
              <a:rPr lang="en-US" sz="2800" dirty="0" smtClean="0">
                <a:latin typeface="Poppins" panose="00000500000000000000" pitchFamily="2" charset="0"/>
                <a:cs typeface="Poppins" panose="00000500000000000000" pitchFamily="2" charset="0"/>
              </a:rPr>
              <a:t>.</a:t>
            </a:r>
            <a:endParaRPr lang="en-US" sz="2800" dirty="0">
              <a:latin typeface="Poppins" panose="00000500000000000000" pitchFamily="2" charset="0"/>
              <a:cs typeface="Poppins" panose="00000500000000000000" pitchFamily="2" charset="0"/>
            </a:endParaRPr>
          </a:p>
        </p:txBody>
      </p:sp>
      <p:sp>
        <p:nvSpPr>
          <p:cNvPr id="4" name="Rectangle 3"/>
          <p:cNvSpPr/>
          <p:nvPr/>
        </p:nvSpPr>
        <p:spPr>
          <a:xfrm>
            <a:off x="836261" y="440174"/>
            <a:ext cx="7271419" cy="1323439"/>
          </a:xfrm>
          <a:prstGeom prst="rect">
            <a:avLst/>
          </a:prstGeom>
        </p:spPr>
        <p:txBody>
          <a:bodyPr wrap="square">
            <a:spAutoFit/>
          </a:bodyPr>
          <a:lstStyle/>
          <a:p>
            <a:r>
              <a:rPr lang="en-US" sz="4000" b="1" dirty="0">
                <a:solidFill>
                  <a:srgbClr val="0B2D46"/>
                </a:solidFill>
                <a:latin typeface="Playfair Display" panose="00000500000000000000" pitchFamily="50" charset="0"/>
                <a:cs typeface="Times New Roman" panose="02020603050405020304" pitchFamily="18" charset="0"/>
              </a:rPr>
              <a:t>DISC Behaviors Based on Overt Behavior:</a:t>
            </a:r>
            <a:endParaRPr lang="en-US" sz="4000" b="1" dirty="0">
              <a:solidFill>
                <a:srgbClr val="0B2D46"/>
              </a:solidFill>
              <a:latin typeface="Playfair Display" panose="00000500000000000000" pitchFamily="50" charset="0"/>
              <a:cs typeface="Times New Roman" panose="02020603050405020304" pitchFamily="18" charset="0"/>
            </a:endParaRPr>
          </a:p>
        </p:txBody>
      </p:sp>
      <p:sp>
        <p:nvSpPr>
          <p:cNvPr id="2" name="TextBox 1"/>
          <p:cNvSpPr txBox="1"/>
          <p:nvPr/>
        </p:nvSpPr>
        <p:spPr>
          <a:xfrm>
            <a:off x="977030" y="3291840"/>
            <a:ext cx="461986" cy="1815882"/>
          </a:xfrm>
          <a:prstGeom prst="rect">
            <a:avLst/>
          </a:prstGeom>
          <a:noFill/>
        </p:spPr>
        <p:txBody>
          <a:bodyPr wrap="none" rtlCol="0">
            <a:spAutoFit/>
          </a:bodyPr>
          <a:lstStyle/>
          <a:p>
            <a:pPr algn="ctr"/>
            <a:r>
              <a:rPr lang="en-SG" sz="2800" dirty="0" smtClean="0">
                <a:solidFill>
                  <a:srgbClr val="C49B5B"/>
                </a:solidFill>
                <a:latin typeface="Poppins" panose="00000500000000000000" pitchFamily="2" charset="0"/>
                <a:cs typeface="Poppins" panose="00000500000000000000" pitchFamily="2" charset="0"/>
              </a:rPr>
              <a:t>D</a:t>
            </a:r>
          </a:p>
          <a:p>
            <a:pPr algn="ctr"/>
            <a:r>
              <a:rPr lang="en-SG" sz="2800" dirty="0" smtClean="0">
                <a:solidFill>
                  <a:srgbClr val="C49B5B"/>
                </a:solidFill>
                <a:latin typeface="Poppins" panose="00000500000000000000" pitchFamily="2" charset="0"/>
                <a:cs typeface="Poppins" panose="00000500000000000000" pitchFamily="2" charset="0"/>
              </a:rPr>
              <a:t>I</a:t>
            </a:r>
          </a:p>
          <a:p>
            <a:pPr algn="ctr"/>
            <a:r>
              <a:rPr lang="en-SG" sz="2800" dirty="0" smtClean="0">
                <a:solidFill>
                  <a:srgbClr val="C49B5B"/>
                </a:solidFill>
                <a:latin typeface="Poppins" panose="00000500000000000000" pitchFamily="2" charset="0"/>
                <a:cs typeface="Poppins" panose="00000500000000000000" pitchFamily="2" charset="0"/>
              </a:rPr>
              <a:t>S</a:t>
            </a:r>
            <a:br>
              <a:rPr lang="en-SG" sz="2800" dirty="0" smtClean="0">
                <a:solidFill>
                  <a:srgbClr val="C49B5B"/>
                </a:solidFill>
                <a:latin typeface="Poppins" panose="00000500000000000000" pitchFamily="2" charset="0"/>
                <a:cs typeface="Poppins" panose="00000500000000000000" pitchFamily="2" charset="0"/>
              </a:rPr>
            </a:br>
            <a:r>
              <a:rPr lang="en-SG" sz="2800" dirty="0" smtClean="0">
                <a:solidFill>
                  <a:srgbClr val="C49B5B"/>
                </a:solidFill>
                <a:latin typeface="Poppins" panose="00000500000000000000" pitchFamily="2" charset="0"/>
                <a:cs typeface="Poppins" panose="00000500000000000000" pitchFamily="2" charset="0"/>
              </a:rPr>
              <a:t>C</a:t>
            </a:r>
            <a:endParaRPr lang="en-SG" sz="2800" dirty="0">
              <a:solidFill>
                <a:srgbClr val="C49B5B"/>
              </a:solidFill>
              <a:latin typeface="Poppins" panose="00000500000000000000" pitchFamily="2" charset="0"/>
              <a:cs typeface="Poppins" panose="00000500000000000000" pitchFamily="2" charset="0"/>
            </a:endParaRPr>
          </a:p>
        </p:txBody>
      </p:sp>
      <p:sp>
        <p:nvSpPr>
          <p:cNvPr id="5" name="TextBox 4"/>
          <p:cNvSpPr txBox="1"/>
          <p:nvPr/>
        </p:nvSpPr>
        <p:spPr>
          <a:xfrm>
            <a:off x="1367246" y="3291840"/>
            <a:ext cx="2747868" cy="1815882"/>
          </a:xfrm>
          <a:prstGeom prst="rect">
            <a:avLst/>
          </a:prstGeom>
          <a:noFill/>
        </p:spPr>
        <p:txBody>
          <a:bodyPr wrap="none" rtlCol="0">
            <a:spAutoFit/>
          </a:bodyPr>
          <a:lstStyle/>
          <a:p>
            <a:r>
              <a:rPr lang="en-SG" sz="2800" dirty="0">
                <a:latin typeface="Poppins" panose="00000500000000000000" pitchFamily="2" charset="0"/>
                <a:cs typeface="Poppins" panose="00000500000000000000" pitchFamily="2" charset="0"/>
              </a:rPr>
              <a:t>= Dominance</a:t>
            </a:r>
          </a:p>
          <a:p>
            <a:r>
              <a:rPr lang="en-SG" sz="2800" dirty="0">
                <a:latin typeface="Poppins" panose="00000500000000000000" pitchFamily="2" charset="0"/>
                <a:cs typeface="Poppins" panose="00000500000000000000" pitchFamily="2" charset="0"/>
              </a:rPr>
              <a:t>= Influence </a:t>
            </a:r>
          </a:p>
          <a:p>
            <a:r>
              <a:rPr lang="en-SG" sz="2800" dirty="0">
                <a:latin typeface="Poppins" panose="00000500000000000000" pitchFamily="2" charset="0"/>
                <a:cs typeface="Poppins" panose="00000500000000000000" pitchFamily="2" charset="0"/>
              </a:rPr>
              <a:t>= Steadiness </a:t>
            </a:r>
          </a:p>
          <a:p>
            <a:r>
              <a:rPr lang="en-SG" sz="2800" dirty="0">
                <a:latin typeface="Poppins" panose="00000500000000000000" pitchFamily="2" charset="0"/>
                <a:cs typeface="Poppins" panose="00000500000000000000" pitchFamily="2" charset="0"/>
              </a:rPr>
              <a:t>= Compliance</a:t>
            </a:r>
          </a:p>
        </p:txBody>
      </p:sp>
    </p:spTree>
    <p:extLst>
      <p:ext uri="{BB962C8B-B14F-4D97-AF65-F5344CB8AC3E}">
        <p14:creationId xmlns:p14="http://schemas.microsoft.com/office/powerpoint/2010/main" val="3987068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descr="Table&#10;&#10;Description automatically generated">
            <a:extLst>
              <a:ext uri="{FF2B5EF4-FFF2-40B4-BE49-F238E27FC236}">
                <a16:creationId xmlns:a16="http://schemas.microsoft.com/office/drawing/2014/main" id="{A6F6C95E-8596-442E-B0DC-6D8A6CDA94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272" y="17419"/>
            <a:ext cx="10885118" cy="6792685"/>
          </a:xfrm>
          <a:prstGeom prst="rect">
            <a:avLst/>
          </a:prstGeom>
        </p:spPr>
      </p:pic>
    </p:spTree>
    <p:extLst>
      <p:ext uri="{BB962C8B-B14F-4D97-AF65-F5344CB8AC3E}">
        <p14:creationId xmlns:p14="http://schemas.microsoft.com/office/powerpoint/2010/main" val="3929211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F215B9-974B-4780-973A-C5A872220FFE}"/>
              </a:ext>
            </a:extLst>
          </p:cNvPr>
          <p:cNvSpPr txBox="1"/>
          <p:nvPr/>
        </p:nvSpPr>
        <p:spPr>
          <a:xfrm>
            <a:off x="836262" y="1148060"/>
            <a:ext cx="9030550" cy="1569660"/>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D </a:t>
            </a:r>
            <a:r>
              <a:rPr lang="en-US" sz="2400" dirty="0">
                <a:latin typeface="Poppins" panose="00000500000000000000" pitchFamily="2" charset="0"/>
                <a:cs typeface="Poppins" panose="00000500000000000000" pitchFamily="2" charset="0"/>
              </a:rPr>
              <a:t>&amp; C = Trouble selling to each other  </a:t>
            </a: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D &amp; D = Battle, then do business  </a:t>
            </a: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I &amp; I = Nobody listens  </a:t>
            </a: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I &amp; D = I talks D out of sale Better Communications </a:t>
            </a:r>
          </a:p>
        </p:txBody>
      </p:sp>
      <p:sp>
        <p:nvSpPr>
          <p:cNvPr id="3" name="Rectangle 2"/>
          <p:cNvSpPr/>
          <p:nvPr/>
        </p:nvSpPr>
        <p:spPr>
          <a:xfrm>
            <a:off x="836261" y="440174"/>
            <a:ext cx="6060633" cy="707886"/>
          </a:xfrm>
          <a:prstGeom prst="rect">
            <a:avLst/>
          </a:prstGeom>
        </p:spPr>
        <p:txBody>
          <a:bodyPr wrap="none">
            <a:spAutoFit/>
          </a:bodyPr>
          <a:lstStyle/>
          <a:p>
            <a:r>
              <a:rPr lang="en-US" sz="4000" b="1" dirty="0">
                <a:solidFill>
                  <a:srgbClr val="0B2D46"/>
                </a:solidFill>
                <a:latin typeface="Playfair Display" panose="00000500000000000000" pitchFamily="50" charset="0"/>
                <a:cs typeface="Times New Roman" panose="02020603050405020304" pitchFamily="18" charset="0"/>
              </a:rPr>
              <a:t>DISC Potential </a:t>
            </a:r>
            <a:r>
              <a:rPr lang="en-US" sz="4000" b="1" dirty="0" smtClean="0">
                <a:solidFill>
                  <a:srgbClr val="0B2D46"/>
                </a:solidFill>
                <a:latin typeface="Playfair Display" panose="00000500000000000000" pitchFamily="50" charset="0"/>
                <a:cs typeface="Times New Roman" panose="02020603050405020304" pitchFamily="18" charset="0"/>
              </a:rPr>
              <a:t>Problems</a:t>
            </a:r>
            <a:endParaRPr lang="en-US" sz="4000" b="1" dirty="0">
              <a:solidFill>
                <a:srgbClr val="0B2D46"/>
              </a:solidFill>
              <a:latin typeface="Playfair Display" panose="00000500000000000000" pitchFamily="50" charset="0"/>
              <a:cs typeface="Times New Roman" panose="02020603050405020304" pitchFamily="18" charset="0"/>
            </a:endParaRPr>
          </a:p>
        </p:txBody>
      </p:sp>
      <p:sp>
        <p:nvSpPr>
          <p:cNvPr id="4" name="TextBox 3">
            <a:extLst>
              <a:ext uri="{FF2B5EF4-FFF2-40B4-BE49-F238E27FC236}">
                <a16:creationId xmlns:a16="http://schemas.microsoft.com/office/drawing/2014/main" id="{24F215B9-974B-4780-973A-C5A872220FFE}"/>
              </a:ext>
            </a:extLst>
          </p:cNvPr>
          <p:cNvSpPr txBox="1"/>
          <p:nvPr/>
        </p:nvSpPr>
        <p:spPr>
          <a:xfrm>
            <a:off x="836260" y="3864519"/>
            <a:ext cx="8865089" cy="2308324"/>
          </a:xfrm>
          <a:prstGeom prst="rect">
            <a:avLst/>
          </a:prstGeom>
          <a:noFill/>
        </p:spPr>
        <p:txBody>
          <a:bodyPr wrap="square">
            <a:spAutoFit/>
          </a:bodyPr>
          <a:lstStyle/>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S </a:t>
            </a:r>
            <a:r>
              <a:rPr lang="en-US" sz="2400" dirty="0">
                <a:latin typeface="Poppins" panose="00000500000000000000" pitchFamily="2" charset="0"/>
                <a:cs typeface="Poppins" panose="00000500000000000000" pitchFamily="2" charset="0"/>
              </a:rPr>
              <a:t>&amp; S = get along pretty well (why many like old line dealers – especially older people)  </a:t>
            </a: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S &amp; D = Do not get along.</a:t>
            </a:r>
          </a:p>
          <a:p>
            <a:pPr marL="342900" indent="-342900">
              <a:buClr>
                <a:srgbClr val="C49B5B"/>
              </a:buClr>
              <a:buFont typeface="Wingdings" panose="05000000000000000000" pitchFamily="2" charset="2"/>
              <a:buChar char="v"/>
            </a:pPr>
            <a:r>
              <a:rPr lang="en-US" sz="2400" dirty="0" smtClean="0">
                <a:latin typeface="Poppins" panose="00000500000000000000" pitchFamily="2" charset="0"/>
                <a:cs typeface="Poppins" panose="00000500000000000000" pitchFamily="2" charset="0"/>
              </a:rPr>
              <a:t>D </a:t>
            </a:r>
            <a:r>
              <a:rPr lang="en-US" sz="2400" dirty="0">
                <a:latin typeface="Poppins" panose="00000500000000000000" pitchFamily="2" charset="0"/>
                <a:cs typeface="Poppins" panose="00000500000000000000" pitchFamily="2" charset="0"/>
              </a:rPr>
              <a:t>= pushy; </a:t>
            </a: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S = no fight  </a:t>
            </a:r>
          </a:p>
          <a:p>
            <a:pPr marL="342900" indent="-342900">
              <a:buClr>
                <a:srgbClr val="C49B5B"/>
              </a:buClr>
              <a:buFont typeface="Wingdings" panose="05000000000000000000" pitchFamily="2" charset="2"/>
              <a:buChar char="v"/>
            </a:pPr>
            <a:r>
              <a:rPr lang="en-US" sz="2400" dirty="0">
                <a:latin typeface="Poppins" panose="00000500000000000000" pitchFamily="2" charset="0"/>
                <a:cs typeface="Poppins" panose="00000500000000000000" pitchFamily="2" charset="0"/>
              </a:rPr>
              <a:t>S &amp; I = S doesn’t trust I, if I is too aggressive</a:t>
            </a:r>
          </a:p>
        </p:txBody>
      </p:sp>
      <p:sp>
        <p:nvSpPr>
          <p:cNvPr id="6" name="Rectangle 5"/>
          <p:cNvSpPr/>
          <p:nvPr/>
        </p:nvSpPr>
        <p:spPr>
          <a:xfrm>
            <a:off x="836261" y="3071663"/>
            <a:ext cx="7179273" cy="707886"/>
          </a:xfrm>
          <a:prstGeom prst="rect">
            <a:avLst/>
          </a:prstGeom>
        </p:spPr>
        <p:txBody>
          <a:bodyPr wrap="none">
            <a:spAutoFit/>
          </a:bodyPr>
          <a:lstStyle/>
          <a:p>
            <a:r>
              <a:rPr lang="en-US" sz="4000" b="1" dirty="0">
                <a:solidFill>
                  <a:srgbClr val="0B2D46"/>
                </a:solidFill>
                <a:latin typeface="Playfair Display" panose="00000500000000000000" pitchFamily="50" charset="0"/>
                <a:cs typeface="Times New Roman" panose="02020603050405020304" pitchFamily="18" charset="0"/>
              </a:rPr>
              <a:t>DISC Better Communications</a:t>
            </a:r>
          </a:p>
        </p:txBody>
      </p:sp>
    </p:spTree>
    <p:extLst>
      <p:ext uri="{BB962C8B-B14F-4D97-AF65-F5344CB8AC3E}">
        <p14:creationId xmlns:p14="http://schemas.microsoft.com/office/powerpoint/2010/main" val="31788557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Table&#10;&#10;Description automatically generated">
            <a:extLst>
              <a:ext uri="{FF2B5EF4-FFF2-40B4-BE49-F238E27FC236}">
                <a16:creationId xmlns:a16="http://schemas.microsoft.com/office/drawing/2014/main" id="{8C8A5BC1-9EFC-4459-A3D5-E739D8161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410" y="0"/>
            <a:ext cx="11548997" cy="6858000"/>
          </a:xfrm>
          <a:prstGeom prst="rect">
            <a:avLst/>
          </a:prstGeom>
        </p:spPr>
      </p:pic>
    </p:spTree>
    <p:extLst>
      <p:ext uri="{BB962C8B-B14F-4D97-AF65-F5344CB8AC3E}">
        <p14:creationId xmlns:p14="http://schemas.microsoft.com/office/powerpoint/2010/main" val="40939036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D05616-E4EC-474B-8770-A21E8783112E}"/>
              </a:ext>
            </a:extLst>
          </p:cNvPr>
          <p:cNvSpPr txBox="1"/>
          <p:nvPr/>
        </p:nvSpPr>
        <p:spPr>
          <a:xfrm>
            <a:off x="836261" y="1697575"/>
            <a:ext cx="8079288" cy="3970318"/>
          </a:xfrm>
          <a:prstGeom prst="rect">
            <a:avLst/>
          </a:prstGeom>
          <a:noFill/>
        </p:spPr>
        <p:txBody>
          <a:bodyPr wrap="square">
            <a:spAutoFit/>
          </a:bodyPr>
          <a:lstStyle/>
          <a:p>
            <a:pPr marL="457200" indent="-457200">
              <a:buClr>
                <a:srgbClr val="C49B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High </a:t>
            </a:r>
            <a:r>
              <a:rPr lang="en-US" sz="2800" dirty="0">
                <a:latin typeface="Poppins" panose="00000500000000000000" pitchFamily="2" charset="0"/>
                <a:cs typeface="Poppins" panose="00000500000000000000" pitchFamily="2" charset="0"/>
              </a:rPr>
              <a:t>D = Aggressive Part of the Country</a:t>
            </a:r>
            <a:r>
              <a:rPr lang="en-US" sz="2800" dirty="0" smtClean="0">
                <a:latin typeface="Poppins" panose="00000500000000000000" pitchFamily="2" charset="0"/>
                <a:cs typeface="Poppins" panose="00000500000000000000" pitchFamily="2" charset="0"/>
              </a:rPr>
              <a:t>?</a:t>
            </a:r>
          </a:p>
          <a:p>
            <a:pPr>
              <a:buClr>
                <a:srgbClr val="C49B5B"/>
              </a:buClr>
            </a:pPr>
            <a:endParaRPr lang="en-US" sz="28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High D = New York, New Jersey </a:t>
            </a:r>
            <a:endParaRPr lang="en-US" sz="2800" dirty="0" smtClean="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High I = California </a:t>
            </a:r>
            <a:endParaRPr lang="en-US" sz="2800" dirty="0" smtClean="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High S = Mid America </a:t>
            </a:r>
            <a:endParaRPr lang="en-US" sz="2800" dirty="0" smtClean="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High </a:t>
            </a:r>
            <a:r>
              <a:rPr lang="en-US" sz="2800" dirty="0">
                <a:latin typeface="Poppins" panose="00000500000000000000" pitchFamily="2" charset="0"/>
                <a:cs typeface="Poppins" panose="00000500000000000000" pitchFamily="2" charset="0"/>
              </a:rPr>
              <a:t>C = Research areas</a:t>
            </a:r>
          </a:p>
        </p:txBody>
      </p:sp>
      <p:sp>
        <p:nvSpPr>
          <p:cNvPr id="4" name="Rectangle 3"/>
          <p:cNvSpPr/>
          <p:nvPr/>
        </p:nvSpPr>
        <p:spPr>
          <a:xfrm>
            <a:off x="836261" y="440174"/>
            <a:ext cx="9485545" cy="707886"/>
          </a:xfrm>
          <a:prstGeom prst="rect">
            <a:avLst/>
          </a:prstGeom>
        </p:spPr>
        <p:txBody>
          <a:bodyPr wrap="none">
            <a:spAutoFit/>
          </a:bodyPr>
          <a:lstStyle/>
          <a:p>
            <a:r>
              <a:rPr lang="en-US" sz="4000" b="1" dirty="0">
                <a:solidFill>
                  <a:srgbClr val="0B2D46"/>
                </a:solidFill>
                <a:latin typeface="Playfair Display" panose="00000500000000000000" pitchFamily="50" charset="0"/>
                <a:cs typeface="Times New Roman" panose="02020603050405020304" pitchFamily="18" charset="0"/>
              </a:rPr>
              <a:t>DISC Manufacturer Product/Marketing</a:t>
            </a:r>
          </a:p>
        </p:txBody>
      </p:sp>
    </p:spTree>
    <p:extLst>
      <p:ext uri="{BB962C8B-B14F-4D97-AF65-F5344CB8AC3E}">
        <p14:creationId xmlns:p14="http://schemas.microsoft.com/office/powerpoint/2010/main" val="3175388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E51053-43BE-449C-BFE4-2EE78DDDA2DE}"/>
              </a:ext>
            </a:extLst>
          </p:cNvPr>
          <p:cNvSpPr txBox="1"/>
          <p:nvPr/>
        </p:nvSpPr>
        <p:spPr>
          <a:xfrm>
            <a:off x="789140" y="1663696"/>
            <a:ext cx="8232939" cy="4401205"/>
          </a:xfrm>
          <a:prstGeom prst="rect">
            <a:avLst/>
          </a:prstGeom>
          <a:noFill/>
        </p:spPr>
        <p:txBody>
          <a:bodyPr wrap="square">
            <a:spAutoFit/>
          </a:bodyPr>
          <a:lstStyle/>
          <a:p>
            <a:pPr marL="457200" indent="-457200">
              <a:buClr>
                <a:srgbClr val="C49B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NO</a:t>
            </a:r>
            <a:r>
              <a:rPr lang="en-US" sz="2800" dirty="0">
                <a:latin typeface="Poppins" panose="00000500000000000000" pitchFamily="2" charset="0"/>
                <a:cs typeface="Poppins" panose="00000500000000000000" pitchFamily="2" charset="0"/>
              </a:rPr>
              <a:t>. Classifications are not </a:t>
            </a:r>
            <a:r>
              <a:rPr lang="en-US" sz="2800" dirty="0" smtClean="0">
                <a:latin typeface="Poppins" panose="00000500000000000000" pitchFamily="2" charset="0"/>
                <a:cs typeface="Poppins" panose="00000500000000000000" pitchFamily="2" charset="0"/>
              </a:rPr>
              <a:t>static</a:t>
            </a:r>
          </a:p>
          <a:p>
            <a:pPr marL="457200" indent="-4572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People move from one attitude group to another in different </a:t>
            </a:r>
            <a:r>
              <a:rPr lang="en-US" sz="2800" dirty="0" smtClean="0">
                <a:latin typeface="Poppins" panose="00000500000000000000" pitchFamily="2" charset="0"/>
                <a:cs typeface="Poppins" panose="00000500000000000000" pitchFamily="2" charset="0"/>
              </a:rPr>
              <a:t>circumstances</a:t>
            </a:r>
          </a:p>
          <a:p>
            <a:pPr>
              <a:buClr>
                <a:srgbClr val="C49B5B"/>
              </a:buClr>
            </a:pPr>
            <a:endParaRPr lang="en-US" sz="28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Some attitudes will change more frequently than </a:t>
            </a:r>
            <a:r>
              <a:rPr lang="en-US" sz="2800" dirty="0" smtClean="0">
                <a:latin typeface="Poppins" panose="00000500000000000000" pitchFamily="2" charset="0"/>
                <a:cs typeface="Poppins" panose="00000500000000000000" pitchFamily="2" charset="0"/>
              </a:rPr>
              <a:t>others</a:t>
            </a:r>
          </a:p>
          <a:p>
            <a:pPr marL="457200" indent="-457200">
              <a:buClr>
                <a:srgbClr val="C49B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49B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Overlaps will always exist – this is a reality of consumerism</a:t>
            </a:r>
          </a:p>
        </p:txBody>
      </p:sp>
      <p:sp>
        <p:nvSpPr>
          <p:cNvPr id="4" name="Rectangle 3"/>
          <p:cNvSpPr/>
          <p:nvPr/>
        </p:nvSpPr>
        <p:spPr>
          <a:xfrm>
            <a:off x="836261" y="440174"/>
            <a:ext cx="7279813" cy="707886"/>
          </a:xfrm>
          <a:prstGeom prst="rect">
            <a:avLst/>
          </a:prstGeom>
        </p:spPr>
        <p:txBody>
          <a:bodyPr wrap="none">
            <a:spAutoFit/>
          </a:bodyPr>
          <a:lstStyle/>
          <a:p>
            <a:r>
              <a:rPr lang="en-US" sz="4000" b="1" dirty="0">
                <a:solidFill>
                  <a:srgbClr val="0B2D46"/>
                </a:solidFill>
                <a:latin typeface="Playfair Display" panose="00000500000000000000" pitchFamily="50" charset="0"/>
                <a:cs typeface="Times New Roman" panose="02020603050405020304" pitchFamily="18" charset="0"/>
              </a:rPr>
              <a:t>Do People Stay in One Group?</a:t>
            </a:r>
          </a:p>
        </p:txBody>
      </p:sp>
    </p:spTree>
    <p:extLst>
      <p:ext uri="{BB962C8B-B14F-4D97-AF65-F5344CB8AC3E}">
        <p14:creationId xmlns:p14="http://schemas.microsoft.com/office/powerpoint/2010/main" val="3146327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3F1F14-82BA-4733-83DB-F82119CF65D6}"/>
              </a:ext>
            </a:extLst>
          </p:cNvPr>
          <p:cNvSpPr txBox="1"/>
          <p:nvPr/>
        </p:nvSpPr>
        <p:spPr>
          <a:xfrm>
            <a:off x="1988181" y="2628078"/>
            <a:ext cx="8758198" cy="1815882"/>
          </a:xfrm>
          <a:prstGeom prst="rect">
            <a:avLst/>
          </a:prstGeom>
          <a:noFill/>
        </p:spPr>
        <p:txBody>
          <a:bodyPr wrap="square" rtlCol="0">
            <a:spAutoFit/>
          </a:bodyPr>
          <a:lstStyle/>
          <a:p>
            <a:pPr algn="ctr"/>
            <a:r>
              <a:rPr lang="en-US" sz="2800" dirty="0">
                <a:latin typeface="Poppins" panose="00000500000000000000" pitchFamily="2" charset="0"/>
                <a:cs typeface="Poppins" panose="00000500000000000000" pitchFamily="2" charset="0"/>
              </a:rPr>
              <a:t>Next week Todd Allen will describe how to move your </a:t>
            </a:r>
            <a:r>
              <a:rPr lang="en-US" sz="2800" b="1" dirty="0">
                <a:solidFill>
                  <a:srgbClr val="C49B5B"/>
                </a:solidFill>
                <a:latin typeface="Poppins" panose="00000500000000000000" pitchFamily="2" charset="0"/>
                <a:cs typeface="Poppins" panose="00000500000000000000" pitchFamily="2" charset="0"/>
              </a:rPr>
              <a:t>customer</a:t>
            </a:r>
            <a:r>
              <a:rPr lang="en-US" sz="2800" dirty="0">
                <a:latin typeface="Poppins" panose="00000500000000000000" pitchFamily="2" charset="0"/>
                <a:cs typeface="Poppins" panose="00000500000000000000" pitchFamily="2" charset="0"/>
              </a:rPr>
              <a:t> into a </a:t>
            </a:r>
            <a:r>
              <a:rPr lang="en-US" sz="2800" b="1" dirty="0">
                <a:solidFill>
                  <a:srgbClr val="C49B5B"/>
                </a:solidFill>
                <a:latin typeface="Poppins" panose="00000500000000000000" pitchFamily="2" charset="0"/>
                <a:cs typeface="Poppins" panose="00000500000000000000" pitchFamily="2" charset="0"/>
              </a:rPr>
              <a:t>patient/client</a:t>
            </a:r>
            <a:r>
              <a:rPr lang="en-US" sz="2800" b="1" dirty="0">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through the use of best practices and, of course, asking for the order and payment. </a:t>
            </a:r>
          </a:p>
        </p:txBody>
      </p:sp>
    </p:spTree>
    <p:extLst>
      <p:ext uri="{BB962C8B-B14F-4D97-AF65-F5344CB8AC3E}">
        <p14:creationId xmlns:p14="http://schemas.microsoft.com/office/powerpoint/2010/main" val="17777329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937004" y="1924595"/>
            <a:ext cx="6096285" cy="1754326"/>
          </a:xfrm>
          <a:prstGeom prst="rect">
            <a:avLst/>
          </a:prstGeom>
          <a:noFill/>
        </p:spPr>
        <p:txBody>
          <a:bodyPr wrap="none" rtlCol="0">
            <a:spAutoFit/>
          </a:bodyPr>
          <a:lstStyle/>
          <a:p>
            <a:pPr algn="ctr"/>
            <a:r>
              <a:rPr lang="en-SG" sz="5400" b="1" dirty="0">
                <a:solidFill>
                  <a:schemeClr val="bg1"/>
                </a:solidFill>
                <a:latin typeface="Playfair Display" panose="00000500000000000000" pitchFamily="50" charset="0"/>
              </a:rPr>
              <a:t>THANK YOU</a:t>
            </a:r>
          </a:p>
          <a:p>
            <a:pPr algn="ctr"/>
            <a:r>
              <a:rPr lang="en-SG" sz="5400" b="1" dirty="0">
                <a:solidFill>
                  <a:schemeClr val="bg1"/>
                </a:solidFill>
                <a:latin typeface="Playfair Display" panose="00000500000000000000" pitchFamily="50" charset="0"/>
              </a:rPr>
              <a:t>ANY QUESTIONS?</a:t>
            </a:r>
          </a:p>
        </p:txBody>
      </p:sp>
    </p:spTree>
    <p:extLst>
      <p:ext uri="{BB962C8B-B14F-4D97-AF65-F5344CB8AC3E}">
        <p14:creationId xmlns:p14="http://schemas.microsoft.com/office/powerpoint/2010/main" val="39631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1550</TotalTime>
  <Words>2064</Words>
  <Application>Microsoft Office PowerPoint</Application>
  <PresentationFormat>Widescreen</PresentationFormat>
  <Paragraphs>299</Paragraphs>
  <Slides>50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Times New Roman</vt:lpstr>
      <vt:lpstr>Playfair Display</vt:lpstr>
      <vt:lpstr>Calibri</vt:lpstr>
      <vt:lpstr>Wingdings</vt:lpstr>
      <vt:lpstr>Calibri Light</vt:lpstr>
      <vt:lpstr>Arial</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Divya Parantap</dc:creator>
  <cp:lastModifiedBy>Divya Parantap</cp:lastModifiedBy>
  <cp:revision>26</cp:revision>
  <dcterms:created xsi:type="dcterms:W3CDTF">2021-05-25T17:33:59Z</dcterms:created>
  <dcterms:modified xsi:type="dcterms:W3CDTF">2021-08-22T11:06:56Z</dcterms:modified>
</cp:coreProperties>
</file>