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8" r:id="rId3"/>
    <p:sldId id="283" r:id="rId4"/>
    <p:sldId id="284" r:id="rId5"/>
    <p:sldId id="285" r:id="rId6"/>
    <p:sldId id="286" r:id="rId7"/>
    <p:sldId id="287" r:id="rId8"/>
    <p:sldId id="279" r:id="rId9"/>
    <p:sldId id="280" r:id="rId10"/>
    <p:sldId id="281" r:id="rId11"/>
    <p:sldId id="282" r:id="rId12"/>
    <p:sldId id="275" r:id="rId13"/>
    <p:sldId id="277" r:id="rId14"/>
    <p:sldId id="278" r:id="rId15"/>
    <p:sldId id="271" r:id="rId16"/>
    <p:sldId id="272" r:id="rId17"/>
    <p:sldId id="273" r:id="rId18"/>
    <p:sldId id="274" r:id="rId19"/>
    <p:sldId id="267" r:id="rId20"/>
    <p:sldId id="268" r:id="rId21"/>
    <p:sldId id="269" r:id="rId22"/>
    <p:sldId id="270" r:id="rId23"/>
    <p:sldId id="263" r:id="rId24"/>
    <p:sldId id="264" r:id="rId25"/>
    <p:sldId id="265" r:id="rId26"/>
    <p:sldId id="288" r:id="rId27"/>
    <p:sldId id="289" r:id="rId28"/>
    <p:sldId id="290" r:id="rId29"/>
    <p:sldId id="291" r:id="rId30"/>
    <p:sldId id="266" r:id="rId31"/>
    <p:sldId id="259" r:id="rId32"/>
    <p:sldId id="292" r:id="rId33"/>
    <p:sldId id="293" r:id="rId34"/>
    <p:sldId id="294" r:id="rId35"/>
    <p:sldId id="260" r:id="rId36"/>
    <p:sldId id="262" r:id="rId37"/>
  </p:sldIdLst>
  <p:sldSz cx="12192000" cy="6858000"/>
  <p:notesSz cx="6858000" cy="9144000"/>
  <p:embeddedFontLst>
    <p:embeddedFont>
      <p:font typeface="Poppins" panose="00000500000000000000" pitchFamily="2" charset="0"/>
      <p:regular r:id="rId38"/>
      <p:bold r:id="rId39"/>
      <p:italic r:id="rId40"/>
      <p:boldItalic r:id="rId41"/>
    </p:embeddedFont>
    <p:embeddedFont>
      <p:font typeface="Calibri Light" panose="020F0302020204030204" pitchFamily="34" charset="0"/>
      <p:regular r:id="rId42"/>
      <p:italic r:id="rId43"/>
    </p:embeddedFont>
    <p:embeddedFont>
      <p:font typeface="Playfair Display" panose="00000500000000000000" pitchFamily="50" charset="0"/>
      <p:regular r:id="rId44"/>
      <p:bold r:id="rId45"/>
      <p:italic r:id="rId46"/>
      <p:boldItalic r:id="rId47"/>
    </p:embeddedFon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9C5B"/>
    <a:srgbClr val="0B2D46"/>
    <a:srgbClr val="CDCC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font" Target="fonts/font11.fntdata"/><Relationship Id="rId8" Type="http://schemas.openxmlformats.org/officeDocument/2006/relationships/slide" Target="slides/slide7.xml"/><Relationship Id="rId51" Type="http://schemas.openxmlformats.org/officeDocument/2006/relationships/font" Target="fonts/font1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9.xml"/><Relationship Id="rId41" Type="http://schemas.openxmlformats.org/officeDocument/2006/relationships/font" Target="fonts/font4.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2.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p:cNvSpPr>
            <a:spLocks noGrp="1"/>
          </p:cNvSpPr>
          <p:nvPr>
            <p:ph type="dt" sz="half" idx="10"/>
          </p:nvPr>
        </p:nvSpPr>
        <p:spPr/>
        <p:txBody>
          <a:bodyPr/>
          <a:lstStyle/>
          <a:p>
            <a:fld id="{580607D3-E53B-4AE0-9F98-996253AEE197}" type="datetimeFigureOut">
              <a:rPr lang="en-SG" smtClean="0"/>
              <a:t>11/10/2021</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72876B9A-34BC-4C15-88D4-65F700359E53}" type="slidenum">
              <a:rPr lang="en-SG" smtClean="0"/>
              <a:t>‹#›</a:t>
            </a:fld>
            <a:endParaRPr lang="en-SG"/>
          </a:p>
        </p:txBody>
      </p:sp>
    </p:spTree>
    <p:extLst>
      <p:ext uri="{BB962C8B-B14F-4D97-AF65-F5344CB8AC3E}">
        <p14:creationId xmlns:p14="http://schemas.microsoft.com/office/powerpoint/2010/main" val="2715394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p:txBody>
          <a:bodyPr/>
          <a:lstStyle/>
          <a:p>
            <a:fld id="{580607D3-E53B-4AE0-9F98-996253AEE197}" type="datetimeFigureOut">
              <a:rPr lang="en-SG" smtClean="0"/>
              <a:t>11/10/2021</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72876B9A-34BC-4C15-88D4-65F700359E53}" type="slidenum">
              <a:rPr lang="en-SG" smtClean="0"/>
              <a:t>‹#›</a:t>
            </a:fld>
            <a:endParaRPr lang="en-SG"/>
          </a:p>
        </p:txBody>
      </p:sp>
    </p:spTree>
    <p:extLst>
      <p:ext uri="{BB962C8B-B14F-4D97-AF65-F5344CB8AC3E}">
        <p14:creationId xmlns:p14="http://schemas.microsoft.com/office/powerpoint/2010/main" val="259205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80607D3-E53B-4AE0-9F98-996253AEE197}" type="datetimeFigureOut">
              <a:rPr lang="en-SG" smtClean="0"/>
              <a:t>11/10/2021</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72876B9A-34BC-4C15-88D4-65F700359E53}" type="slidenum">
              <a:rPr lang="en-SG" smtClean="0"/>
              <a:t>‹#›</a:t>
            </a:fld>
            <a:endParaRPr lang="en-SG"/>
          </a:p>
        </p:txBody>
      </p:sp>
    </p:spTree>
    <p:extLst>
      <p:ext uri="{BB962C8B-B14F-4D97-AF65-F5344CB8AC3E}">
        <p14:creationId xmlns:p14="http://schemas.microsoft.com/office/powerpoint/2010/main" val="3096560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p:cNvSpPr>
            <a:spLocks noGrp="1"/>
          </p:cNvSpPr>
          <p:nvPr>
            <p:ph type="dt" sz="half" idx="10"/>
          </p:nvPr>
        </p:nvSpPr>
        <p:spPr/>
        <p:txBody>
          <a:bodyPr/>
          <a:lstStyle/>
          <a:p>
            <a:fld id="{580607D3-E53B-4AE0-9F98-996253AEE197}" type="datetimeFigureOut">
              <a:rPr lang="en-SG" smtClean="0"/>
              <a:t>11/10/2021</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72876B9A-34BC-4C15-88D4-65F700359E53}" type="slidenum">
              <a:rPr lang="en-SG" smtClean="0"/>
              <a:t>‹#›</a:t>
            </a:fld>
            <a:endParaRPr lang="en-SG"/>
          </a:p>
        </p:txBody>
      </p:sp>
    </p:spTree>
    <p:extLst>
      <p:ext uri="{BB962C8B-B14F-4D97-AF65-F5344CB8AC3E}">
        <p14:creationId xmlns:p14="http://schemas.microsoft.com/office/powerpoint/2010/main" val="3204311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p:cNvSpPr>
            <a:spLocks noGrp="1"/>
          </p:cNvSpPr>
          <p:nvPr>
            <p:ph type="dt" sz="half" idx="10"/>
          </p:nvPr>
        </p:nvSpPr>
        <p:spPr/>
        <p:txBody>
          <a:bodyPr/>
          <a:lstStyle/>
          <a:p>
            <a:fld id="{580607D3-E53B-4AE0-9F98-996253AEE197}" type="datetimeFigureOut">
              <a:rPr lang="en-SG" smtClean="0"/>
              <a:t>11/10/2021</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72876B9A-34BC-4C15-88D4-65F700359E53}" type="slidenum">
              <a:rPr lang="en-SG" smtClean="0"/>
              <a:t>‹#›</a:t>
            </a:fld>
            <a:endParaRPr lang="en-SG"/>
          </a:p>
        </p:txBody>
      </p:sp>
    </p:spTree>
    <p:extLst>
      <p:ext uri="{BB962C8B-B14F-4D97-AF65-F5344CB8AC3E}">
        <p14:creationId xmlns:p14="http://schemas.microsoft.com/office/powerpoint/2010/main" val="3970258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Date Placeholder 2"/>
          <p:cNvSpPr>
            <a:spLocks noGrp="1"/>
          </p:cNvSpPr>
          <p:nvPr>
            <p:ph type="dt" sz="half" idx="10"/>
          </p:nvPr>
        </p:nvSpPr>
        <p:spPr/>
        <p:txBody>
          <a:bodyPr/>
          <a:lstStyle/>
          <a:p>
            <a:fld id="{580607D3-E53B-4AE0-9F98-996253AEE197}" type="datetimeFigureOut">
              <a:rPr lang="en-SG" smtClean="0"/>
              <a:t>11/10/2021</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72876B9A-34BC-4C15-88D4-65F700359E53}" type="slidenum">
              <a:rPr lang="en-SG" smtClean="0"/>
              <a:t>‹#›</a:t>
            </a:fld>
            <a:endParaRPr lang="en-SG"/>
          </a:p>
        </p:txBody>
      </p:sp>
    </p:spTree>
    <p:extLst>
      <p:ext uri="{BB962C8B-B14F-4D97-AF65-F5344CB8AC3E}">
        <p14:creationId xmlns:p14="http://schemas.microsoft.com/office/powerpoint/2010/main" val="2005659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0607D3-E53B-4AE0-9F98-996253AEE197}" type="datetimeFigureOut">
              <a:rPr lang="en-SG" smtClean="0"/>
              <a:t>11/10/2021</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72876B9A-34BC-4C15-88D4-65F700359E53}" type="slidenum">
              <a:rPr lang="en-SG" smtClean="0"/>
              <a:t>‹#›</a:t>
            </a:fld>
            <a:endParaRPr lang="en-SG"/>
          </a:p>
        </p:txBody>
      </p:sp>
    </p:spTree>
    <p:extLst>
      <p:ext uri="{BB962C8B-B14F-4D97-AF65-F5344CB8AC3E}">
        <p14:creationId xmlns:p14="http://schemas.microsoft.com/office/powerpoint/2010/main" val="4186349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80607D3-E53B-4AE0-9F98-996253AEE197}" type="datetimeFigureOut">
              <a:rPr lang="en-SG" smtClean="0"/>
              <a:t>11/10/2021</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72876B9A-34BC-4C15-88D4-65F700359E53}" type="slidenum">
              <a:rPr lang="en-SG" smtClean="0"/>
              <a:t>‹#›</a:t>
            </a:fld>
            <a:endParaRPr lang="en-SG"/>
          </a:p>
        </p:txBody>
      </p:sp>
    </p:spTree>
    <p:extLst>
      <p:ext uri="{BB962C8B-B14F-4D97-AF65-F5344CB8AC3E}">
        <p14:creationId xmlns:p14="http://schemas.microsoft.com/office/powerpoint/2010/main" val="2815992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80607D3-E53B-4AE0-9F98-996253AEE197}" type="datetimeFigureOut">
              <a:rPr lang="en-SG" smtClean="0"/>
              <a:t>11/10/2021</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72876B9A-34BC-4C15-88D4-65F700359E53}" type="slidenum">
              <a:rPr lang="en-SG" smtClean="0"/>
              <a:t>‹#›</a:t>
            </a:fld>
            <a:endParaRPr lang="en-SG"/>
          </a:p>
        </p:txBody>
      </p:sp>
    </p:spTree>
    <p:extLst>
      <p:ext uri="{BB962C8B-B14F-4D97-AF65-F5344CB8AC3E}">
        <p14:creationId xmlns:p14="http://schemas.microsoft.com/office/powerpoint/2010/main" val="688080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p:txBody>
          <a:bodyPr/>
          <a:lstStyle/>
          <a:p>
            <a:fld id="{580607D3-E53B-4AE0-9F98-996253AEE197}" type="datetimeFigureOut">
              <a:rPr lang="en-SG" smtClean="0"/>
              <a:t>11/10/2021</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72876B9A-34BC-4C15-88D4-65F700359E53}" type="slidenum">
              <a:rPr lang="en-SG" smtClean="0"/>
              <a:t>‹#›</a:t>
            </a:fld>
            <a:endParaRPr lang="en-SG"/>
          </a:p>
        </p:txBody>
      </p:sp>
    </p:spTree>
    <p:extLst>
      <p:ext uri="{BB962C8B-B14F-4D97-AF65-F5344CB8AC3E}">
        <p14:creationId xmlns:p14="http://schemas.microsoft.com/office/powerpoint/2010/main" val="2946463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p:txBody>
          <a:bodyPr/>
          <a:lstStyle/>
          <a:p>
            <a:fld id="{580607D3-E53B-4AE0-9F98-996253AEE197}" type="datetimeFigureOut">
              <a:rPr lang="en-SG" smtClean="0"/>
              <a:t>11/10/2021</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72876B9A-34BC-4C15-88D4-65F700359E53}" type="slidenum">
              <a:rPr lang="en-SG" smtClean="0"/>
              <a:t>‹#›</a:t>
            </a:fld>
            <a:endParaRPr lang="en-SG"/>
          </a:p>
        </p:txBody>
      </p:sp>
    </p:spTree>
    <p:extLst>
      <p:ext uri="{BB962C8B-B14F-4D97-AF65-F5344CB8AC3E}">
        <p14:creationId xmlns:p14="http://schemas.microsoft.com/office/powerpoint/2010/main" val="1896173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0607D3-E53B-4AE0-9F98-996253AEE197}" type="datetimeFigureOut">
              <a:rPr lang="en-SG" smtClean="0"/>
              <a:t>11/10/2021</a:t>
            </a:fld>
            <a:endParaRPr lang="en-SG"/>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876B9A-34BC-4C15-88D4-65F700359E53}" type="slidenum">
              <a:rPr lang="en-SG" smtClean="0"/>
              <a:t>‹#›</a:t>
            </a:fld>
            <a:endParaRPr lang="en-SG"/>
          </a:p>
        </p:txBody>
      </p:sp>
    </p:spTree>
    <p:extLst>
      <p:ext uri="{BB962C8B-B14F-4D97-AF65-F5344CB8AC3E}">
        <p14:creationId xmlns:p14="http://schemas.microsoft.com/office/powerpoint/2010/main" val="39371122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5503817" y="1968137"/>
            <a:ext cx="6130834" cy="2585323"/>
          </a:xfrm>
          <a:prstGeom prst="rect">
            <a:avLst/>
          </a:prstGeom>
          <a:noFill/>
        </p:spPr>
        <p:txBody>
          <a:bodyPr wrap="square" rtlCol="0">
            <a:spAutoFit/>
          </a:bodyPr>
          <a:lstStyle/>
          <a:p>
            <a:pPr algn="r"/>
            <a:r>
              <a:rPr lang="en-US" sz="5400" b="1" dirty="0">
                <a:solidFill>
                  <a:schemeClr val="bg1"/>
                </a:solidFill>
                <a:latin typeface="Playfair Display" panose="00000500000000000000" pitchFamily="50" charset="0"/>
              </a:rPr>
              <a:t>Cochlear Embryology &amp; Otologic Disease</a:t>
            </a:r>
          </a:p>
        </p:txBody>
      </p:sp>
      <p:sp>
        <p:nvSpPr>
          <p:cNvPr id="5" name="TextBox 4"/>
          <p:cNvSpPr txBox="1"/>
          <p:nvPr/>
        </p:nvSpPr>
        <p:spPr>
          <a:xfrm>
            <a:off x="9654622" y="5747657"/>
            <a:ext cx="1980029" cy="369332"/>
          </a:xfrm>
          <a:prstGeom prst="rect">
            <a:avLst/>
          </a:prstGeom>
          <a:noFill/>
        </p:spPr>
        <p:txBody>
          <a:bodyPr wrap="none" rtlCol="0">
            <a:spAutoFit/>
          </a:bodyPr>
          <a:lstStyle/>
          <a:p>
            <a:pPr algn="r"/>
            <a:r>
              <a:rPr lang="en-SG" dirty="0">
                <a:solidFill>
                  <a:srgbClr val="CDCCCB"/>
                </a:solidFill>
                <a:latin typeface="Poppins" panose="00000500000000000000" pitchFamily="2" charset="0"/>
                <a:cs typeface="Poppins" panose="00000500000000000000" pitchFamily="2" charset="0"/>
              </a:rPr>
              <a:t>October 12, 2021</a:t>
            </a:r>
          </a:p>
        </p:txBody>
      </p:sp>
    </p:spTree>
    <p:extLst>
      <p:ext uri="{BB962C8B-B14F-4D97-AF65-F5344CB8AC3E}">
        <p14:creationId xmlns:p14="http://schemas.microsoft.com/office/powerpoint/2010/main" val="2461554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D5C14E-91D9-4EA9-8645-85163FE5F374}"/>
              </a:ext>
            </a:extLst>
          </p:cNvPr>
          <p:cNvSpPr txBox="1"/>
          <p:nvPr/>
        </p:nvSpPr>
        <p:spPr>
          <a:xfrm>
            <a:off x="819678" y="2003330"/>
            <a:ext cx="7793099" cy="3108543"/>
          </a:xfrm>
          <a:prstGeom prst="rect">
            <a:avLst/>
          </a:prstGeom>
          <a:noFill/>
        </p:spPr>
        <p:txBody>
          <a:bodyPr wrap="square">
            <a:spAutoFit/>
          </a:bodyPr>
          <a:lstStyle/>
          <a:p>
            <a:pPr marL="457200" indent="-457200">
              <a:buClr>
                <a:srgbClr val="C29C5B"/>
              </a:buClr>
              <a:buFont typeface="Wingdings" panose="05000000000000000000" pitchFamily="2" charset="2"/>
              <a:buChar char="v"/>
            </a:pPr>
            <a:r>
              <a:rPr lang="en-US" altLang="en-US" sz="2800" dirty="0" smtClean="0">
                <a:latin typeface="Poppins" panose="00000500000000000000" pitchFamily="2" charset="0"/>
                <a:cs typeface="Poppins" panose="00000500000000000000" pitchFamily="2" charset="0"/>
              </a:rPr>
              <a:t>The </a:t>
            </a:r>
            <a:r>
              <a:rPr lang="en-US" altLang="en-US" sz="2800" dirty="0">
                <a:latin typeface="Poppins" panose="00000500000000000000" pitchFamily="2" charset="0"/>
                <a:cs typeface="Poppins" panose="00000500000000000000" pitchFamily="2" charset="0"/>
              </a:rPr>
              <a:t>inner ear first appears as a thickening of ectoderm—the </a:t>
            </a:r>
            <a:r>
              <a:rPr lang="en-US" altLang="en-US" sz="2800" u="sng" dirty="0">
                <a:solidFill>
                  <a:srgbClr val="C29C5B"/>
                </a:solidFill>
                <a:latin typeface="Poppins" panose="00000500000000000000" pitchFamily="2" charset="0"/>
                <a:cs typeface="Poppins" panose="00000500000000000000" pitchFamily="2" charset="0"/>
              </a:rPr>
              <a:t>auditory placode.</a:t>
            </a:r>
          </a:p>
          <a:p>
            <a:pPr marL="457200" indent="-457200">
              <a:buClr>
                <a:srgbClr val="C29C5B"/>
              </a:buClr>
              <a:buFont typeface="Wingdings" panose="05000000000000000000" pitchFamily="2" charset="2"/>
              <a:buChar char="v"/>
            </a:pPr>
            <a:endParaRPr lang="en-US" alt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altLang="en-US" sz="2800" dirty="0" smtClean="0">
                <a:latin typeface="Poppins" panose="00000500000000000000" pitchFamily="2" charset="0"/>
                <a:cs typeface="Poppins" panose="00000500000000000000" pitchFamily="2" charset="0"/>
              </a:rPr>
              <a:t>In </a:t>
            </a:r>
            <a:r>
              <a:rPr lang="en-US" altLang="en-US" sz="2800" dirty="0">
                <a:latin typeface="Poppins" panose="00000500000000000000" pitchFamily="2" charset="0"/>
                <a:cs typeface="Poppins" panose="00000500000000000000" pitchFamily="2" charset="0"/>
              </a:rPr>
              <a:t>the twenty-fourth day of embryo formation hollow cysts have formed-- </a:t>
            </a:r>
            <a:r>
              <a:rPr lang="en-US" altLang="en-US" sz="2800" u="sng" dirty="0">
                <a:solidFill>
                  <a:srgbClr val="C29C5B"/>
                </a:solidFill>
                <a:latin typeface="Poppins" panose="00000500000000000000" pitchFamily="2" charset="0"/>
                <a:cs typeface="Poppins" panose="00000500000000000000" pitchFamily="2" charset="0"/>
              </a:rPr>
              <a:t>otocysts (auditory vesicles)</a:t>
            </a:r>
            <a:r>
              <a:rPr lang="en-US" altLang="en-US" sz="2800" dirty="0">
                <a:latin typeface="Poppins" panose="00000500000000000000" pitchFamily="2" charset="0"/>
                <a:cs typeface="Poppins" panose="00000500000000000000" pitchFamily="2" charset="0"/>
              </a:rPr>
              <a:t> </a:t>
            </a:r>
          </a:p>
        </p:txBody>
      </p:sp>
      <p:sp>
        <p:nvSpPr>
          <p:cNvPr id="2" name="TextBox 1"/>
          <p:cNvSpPr txBox="1"/>
          <p:nvPr/>
        </p:nvSpPr>
        <p:spPr>
          <a:xfrm>
            <a:off x="819678" y="583474"/>
            <a:ext cx="7330468" cy="769441"/>
          </a:xfrm>
          <a:prstGeom prst="rect">
            <a:avLst/>
          </a:prstGeom>
          <a:noFill/>
        </p:spPr>
        <p:txBody>
          <a:bodyPr wrap="none" rtlCol="0">
            <a:spAutoFit/>
          </a:bodyPr>
          <a:lstStyle/>
          <a:p>
            <a:r>
              <a:rPr lang="en-SG" sz="4400" b="1" dirty="0">
                <a:solidFill>
                  <a:srgbClr val="0B2D46"/>
                </a:solidFill>
                <a:latin typeface="Playfair Display" panose="00000500000000000000" pitchFamily="50" charset="0"/>
              </a:rPr>
              <a:t>First Appearances/</a:t>
            </a:r>
            <a:r>
              <a:rPr lang="en-SG" sz="4400" b="1" dirty="0" err="1">
                <a:solidFill>
                  <a:srgbClr val="0B2D46"/>
                </a:solidFill>
                <a:latin typeface="Playfair Display" panose="00000500000000000000" pitchFamily="50" charset="0"/>
              </a:rPr>
              <a:t>Otocysts</a:t>
            </a:r>
            <a:endParaRPr lang="en-SG" sz="4400" b="1" dirty="0">
              <a:solidFill>
                <a:srgbClr val="0B2D46"/>
              </a:solidFill>
              <a:latin typeface="Playfair Display" panose="00000500000000000000" pitchFamily="50" charset="0"/>
            </a:endParaRPr>
          </a:p>
        </p:txBody>
      </p:sp>
    </p:spTree>
    <p:extLst>
      <p:ext uri="{BB962C8B-B14F-4D97-AF65-F5344CB8AC3E}">
        <p14:creationId xmlns:p14="http://schemas.microsoft.com/office/powerpoint/2010/main" val="1527937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AB4292-E3FE-481A-BFFC-4E4B171E9DDD}"/>
              </a:ext>
            </a:extLst>
          </p:cNvPr>
          <p:cNvSpPr txBox="1"/>
          <p:nvPr/>
        </p:nvSpPr>
        <p:spPr>
          <a:xfrm>
            <a:off x="819678" y="1918391"/>
            <a:ext cx="6974493" cy="3539430"/>
          </a:xfrm>
          <a:prstGeom prst="rect">
            <a:avLst/>
          </a:prstGeom>
          <a:noFill/>
        </p:spPr>
        <p:txBody>
          <a:bodyPr wrap="square">
            <a:spAutoFit/>
          </a:bodyPr>
          <a:lstStyle/>
          <a:p>
            <a:pPr marL="457200" indent="-457200">
              <a:buClr>
                <a:srgbClr val="C29C5B"/>
              </a:buClr>
              <a:buFont typeface="Wingdings" panose="05000000000000000000" pitchFamily="2" charset="2"/>
              <a:buChar char="v"/>
            </a:pPr>
            <a:r>
              <a:rPr lang="en-US" altLang="en-US" sz="2800" dirty="0" smtClean="0">
                <a:latin typeface="Poppins" panose="00000500000000000000" pitchFamily="2" charset="0"/>
                <a:cs typeface="Poppins" panose="00000500000000000000" pitchFamily="2" charset="0"/>
              </a:rPr>
              <a:t>The </a:t>
            </a:r>
            <a:r>
              <a:rPr lang="en-US" altLang="en-US" sz="2800" dirty="0">
                <a:latin typeface="Poppins" panose="00000500000000000000" pitchFamily="2" charset="0"/>
                <a:cs typeface="Poppins" panose="00000500000000000000" pitchFamily="2" charset="0"/>
              </a:rPr>
              <a:t>otocysts soon become detached from the ectoderm from which they arose.</a:t>
            </a:r>
          </a:p>
          <a:p>
            <a:pPr marL="457200" indent="-457200">
              <a:buClr>
                <a:srgbClr val="C29C5B"/>
              </a:buClr>
              <a:buFont typeface="Wingdings" panose="05000000000000000000" pitchFamily="2" charset="2"/>
              <a:buChar char="v"/>
            </a:pPr>
            <a:endParaRPr lang="en-US" alt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altLang="en-US" sz="2800" dirty="0" smtClean="0">
                <a:latin typeface="Poppins" panose="00000500000000000000" pitchFamily="2" charset="0"/>
                <a:cs typeface="Poppins" panose="00000500000000000000" pitchFamily="2" charset="0"/>
              </a:rPr>
              <a:t>At </a:t>
            </a:r>
            <a:r>
              <a:rPr lang="en-US" altLang="en-US" sz="2800" dirty="0">
                <a:latin typeface="Poppins" panose="00000500000000000000" pitchFamily="2" charset="0"/>
                <a:cs typeface="Poppins" panose="00000500000000000000" pitchFamily="2" charset="0"/>
              </a:rPr>
              <a:t>that point where the otocyst has detached from the ectoderm, the endolymphatic sac begins to extend in the medial direction. </a:t>
            </a:r>
          </a:p>
        </p:txBody>
      </p:sp>
      <p:sp>
        <p:nvSpPr>
          <p:cNvPr id="4" name="TextBox 3"/>
          <p:cNvSpPr txBox="1"/>
          <p:nvPr/>
        </p:nvSpPr>
        <p:spPr>
          <a:xfrm>
            <a:off x="819678" y="583474"/>
            <a:ext cx="7330468" cy="769441"/>
          </a:xfrm>
          <a:prstGeom prst="rect">
            <a:avLst/>
          </a:prstGeom>
          <a:noFill/>
        </p:spPr>
        <p:txBody>
          <a:bodyPr wrap="none" rtlCol="0">
            <a:spAutoFit/>
          </a:bodyPr>
          <a:lstStyle/>
          <a:p>
            <a:r>
              <a:rPr lang="en-SG" sz="4400" b="1" dirty="0">
                <a:solidFill>
                  <a:srgbClr val="0B2D46"/>
                </a:solidFill>
                <a:latin typeface="Playfair Display" panose="00000500000000000000" pitchFamily="50" charset="0"/>
              </a:rPr>
              <a:t>First Appearances/</a:t>
            </a:r>
            <a:r>
              <a:rPr lang="en-SG" sz="4400" b="1" dirty="0" err="1">
                <a:solidFill>
                  <a:srgbClr val="0B2D46"/>
                </a:solidFill>
                <a:latin typeface="Playfair Display" panose="00000500000000000000" pitchFamily="50" charset="0"/>
              </a:rPr>
              <a:t>Otocysts</a:t>
            </a:r>
            <a:endParaRPr lang="en-SG" sz="4400" b="1" dirty="0">
              <a:solidFill>
                <a:srgbClr val="0B2D46"/>
              </a:solidFill>
              <a:latin typeface="Playfair Display" panose="00000500000000000000" pitchFamily="50"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6306" y="1948012"/>
            <a:ext cx="3968632" cy="3308885"/>
          </a:xfrm>
          <a:prstGeom prst="rect">
            <a:avLst/>
          </a:prstGeom>
        </p:spPr>
      </p:pic>
    </p:spTree>
    <p:extLst>
      <p:ext uri="{BB962C8B-B14F-4D97-AF65-F5344CB8AC3E}">
        <p14:creationId xmlns:p14="http://schemas.microsoft.com/office/powerpoint/2010/main" val="3303072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E77CD-4251-40F3-BDB1-982078C04A9A}"/>
              </a:ext>
            </a:extLst>
          </p:cNvPr>
          <p:cNvSpPr txBox="1"/>
          <p:nvPr/>
        </p:nvSpPr>
        <p:spPr>
          <a:xfrm>
            <a:off x="819678" y="2048184"/>
            <a:ext cx="6965785" cy="3108543"/>
          </a:xfrm>
          <a:prstGeom prst="rect">
            <a:avLst/>
          </a:prstGeom>
          <a:noFill/>
        </p:spPr>
        <p:txBody>
          <a:bodyPr wrap="square">
            <a:spAutoFit/>
          </a:bodyPr>
          <a:lstStyle/>
          <a:p>
            <a:pPr marL="457200" indent="-457200">
              <a:buClr>
                <a:srgbClr val="C29C5B"/>
              </a:buClr>
              <a:buFont typeface="Wingdings" panose="05000000000000000000" pitchFamily="2" charset="2"/>
              <a:buChar char="v"/>
            </a:pPr>
            <a:r>
              <a:rPr lang="en-US" altLang="en-US" sz="2800" dirty="0" smtClean="0">
                <a:latin typeface="Poppins" panose="00000500000000000000" pitchFamily="2" charset="0"/>
                <a:cs typeface="Poppins" panose="00000500000000000000" pitchFamily="2" charset="0"/>
              </a:rPr>
              <a:t>It </a:t>
            </a:r>
            <a:r>
              <a:rPr lang="en-US" altLang="en-US" sz="2800" dirty="0">
                <a:latin typeface="Poppins" panose="00000500000000000000" pitchFamily="2" charset="0"/>
                <a:cs typeface="Poppins" panose="00000500000000000000" pitchFamily="2" charset="0"/>
              </a:rPr>
              <a:t>continues to dilate; and this slender medial endolymphatic sac becomes the cochlear duct.  </a:t>
            </a:r>
          </a:p>
          <a:p>
            <a:pPr marL="457200" indent="-457200">
              <a:buClr>
                <a:srgbClr val="C29C5B"/>
              </a:buClr>
              <a:buFont typeface="Wingdings" panose="05000000000000000000" pitchFamily="2" charset="2"/>
              <a:buChar char="v"/>
            </a:pPr>
            <a:endParaRPr lang="en-US" alt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altLang="en-US" sz="2800" dirty="0">
                <a:latin typeface="Poppins" panose="00000500000000000000" pitchFamily="2" charset="0"/>
                <a:cs typeface="Poppins" panose="00000500000000000000" pitchFamily="2" charset="0"/>
              </a:rPr>
              <a:t>The dorsal portion begins to show indications of developing the semicircular canals (for balance).</a:t>
            </a:r>
          </a:p>
        </p:txBody>
      </p:sp>
      <p:sp>
        <p:nvSpPr>
          <p:cNvPr id="4" name="TextBox 3"/>
          <p:cNvSpPr txBox="1"/>
          <p:nvPr/>
        </p:nvSpPr>
        <p:spPr>
          <a:xfrm>
            <a:off x="819678" y="583474"/>
            <a:ext cx="7330468" cy="769441"/>
          </a:xfrm>
          <a:prstGeom prst="rect">
            <a:avLst/>
          </a:prstGeom>
          <a:noFill/>
        </p:spPr>
        <p:txBody>
          <a:bodyPr wrap="none" rtlCol="0">
            <a:spAutoFit/>
          </a:bodyPr>
          <a:lstStyle/>
          <a:p>
            <a:r>
              <a:rPr lang="en-SG" sz="4400" b="1" dirty="0">
                <a:solidFill>
                  <a:srgbClr val="0B2D46"/>
                </a:solidFill>
                <a:latin typeface="Playfair Display" panose="00000500000000000000" pitchFamily="50" charset="0"/>
              </a:rPr>
              <a:t>First Appearances/</a:t>
            </a:r>
            <a:r>
              <a:rPr lang="en-SG" sz="4400" b="1" dirty="0" err="1">
                <a:solidFill>
                  <a:srgbClr val="0B2D46"/>
                </a:solidFill>
                <a:latin typeface="Playfair Display" panose="00000500000000000000" pitchFamily="50" charset="0"/>
              </a:rPr>
              <a:t>Otocysts</a:t>
            </a:r>
            <a:endParaRPr lang="en-SG" sz="4400" b="1" dirty="0">
              <a:solidFill>
                <a:srgbClr val="0B2D46"/>
              </a:solidFill>
              <a:latin typeface="Playfair Display" panose="00000500000000000000" pitchFamily="50"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2081" y="2167990"/>
            <a:ext cx="3910572" cy="2868930"/>
          </a:xfrm>
          <a:prstGeom prst="rect">
            <a:avLst/>
          </a:prstGeom>
        </p:spPr>
      </p:pic>
    </p:spTree>
    <p:extLst>
      <p:ext uri="{BB962C8B-B14F-4D97-AF65-F5344CB8AC3E}">
        <p14:creationId xmlns:p14="http://schemas.microsoft.com/office/powerpoint/2010/main" val="1004136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DEA711-BA89-4BA9-B5B8-2D2CC7E909F1}"/>
              </a:ext>
            </a:extLst>
          </p:cNvPr>
          <p:cNvSpPr txBox="1"/>
          <p:nvPr/>
        </p:nvSpPr>
        <p:spPr>
          <a:xfrm>
            <a:off x="819678" y="2013948"/>
            <a:ext cx="6887408" cy="2246769"/>
          </a:xfrm>
          <a:prstGeom prst="rect">
            <a:avLst/>
          </a:prstGeom>
          <a:noFill/>
        </p:spPr>
        <p:txBody>
          <a:bodyPr wrap="square">
            <a:spAutoFit/>
          </a:bodyPr>
          <a:lstStyle/>
          <a:p>
            <a:pPr marL="457200" indent="-457200">
              <a:buClr>
                <a:srgbClr val="C29C5B"/>
              </a:buClr>
              <a:buFont typeface="Wingdings" panose="05000000000000000000" pitchFamily="2" charset="2"/>
              <a:buChar char="v"/>
            </a:pPr>
            <a:r>
              <a:rPr lang="en-US" altLang="en-US" sz="2800" dirty="0" smtClean="0">
                <a:latin typeface="Poppins" panose="00000500000000000000" pitchFamily="2" charset="0"/>
                <a:cs typeface="Poppins" panose="00000500000000000000" pitchFamily="2" charset="0"/>
              </a:rPr>
              <a:t>By </a:t>
            </a:r>
            <a:r>
              <a:rPr lang="en-US" altLang="en-US" sz="2800" dirty="0">
                <a:latin typeface="Poppins" panose="00000500000000000000" pitchFamily="2" charset="0"/>
                <a:cs typeface="Poppins" panose="00000500000000000000" pitchFamily="2" charset="0"/>
              </a:rPr>
              <a:t>the end of the seventh week, the otocyst has been modeled roughly into the membranous labyrinth with its semicircular canals and a cochlea with one turn.</a:t>
            </a:r>
          </a:p>
        </p:txBody>
      </p:sp>
      <p:sp>
        <p:nvSpPr>
          <p:cNvPr id="4" name="TextBox 3"/>
          <p:cNvSpPr txBox="1"/>
          <p:nvPr/>
        </p:nvSpPr>
        <p:spPr>
          <a:xfrm>
            <a:off x="819678" y="583474"/>
            <a:ext cx="7330468" cy="769441"/>
          </a:xfrm>
          <a:prstGeom prst="rect">
            <a:avLst/>
          </a:prstGeom>
          <a:noFill/>
        </p:spPr>
        <p:txBody>
          <a:bodyPr wrap="none" rtlCol="0">
            <a:spAutoFit/>
          </a:bodyPr>
          <a:lstStyle/>
          <a:p>
            <a:r>
              <a:rPr lang="en-SG" sz="4400" b="1" dirty="0">
                <a:solidFill>
                  <a:srgbClr val="0B2D46"/>
                </a:solidFill>
                <a:latin typeface="Playfair Display" panose="00000500000000000000" pitchFamily="50" charset="0"/>
              </a:rPr>
              <a:t>First Appearances/</a:t>
            </a:r>
            <a:r>
              <a:rPr lang="en-SG" sz="4400" b="1" dirty="0" err="1">
                <a:solidFill>
                  <a:srgbClr val="0B2D46"/>
                </a:solidFill>
                <a:latin typeface="Playfair Display" panose="00000500000000000000" pitchFamily="50" charset="0"/>
              </a:rPr>
              <a:t>Otocysts</a:t>
            </a:r>
            <a:endParaRPr lang="en-SG" sz="4400" b="1" dirty="0">
              <a:solidFill>
                <a:srgbClr val="0B2D46"/>
              </a:solidFill>
              <a:latin typeface="Playfair Display" panose="00000500000000000000" pitchFamily="50" charset="0"/>
            </a:endParaRPr>
          </a:p>
        </p:txBody>
      </p:sp>
    </p:spTree>
    <p:extLst>
      <p:ext uri="{BB962C8B-B14F-4D97-AF65-F5344CB8AC3E}">
        <p14:creationId xmlns:p14="http://schemas.microsoft.com/office/powerpoint/2010/main" val="4145205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2E5A56-0A80-46E2-B6FE-B020E1B03221}"/>
              </a:ext>
            </a:extLst>
          </p:cNvPr>
          <p:cNvSpPr txBox="1"/>
          <p:nvPr/>
        </p:nvSpPr>
        <p:spPr>
          <a:xfrm>
            <a:off x="819678" y="1913738"/>
            <a:ext cx="7488299" cy="3108543"/>
          </a:xfrm>
          <a:prstGeom prst="rect">
            <a:avLst/>
          </a:prstGeom>
          <a:noFill/>
        </p:spPr>
        <p:txBody>
          <a:bodyPr wrap="square">
            <a:spAutoFit/>
          </a:bodyPr>
          <a:lstStyle/>
          <a:p>
            <a:pPr marL="457200" indent="-457200">
              <a:buClr>
                <a:srgbClr val="C29C5B"/>
              </a:buClr>
              <a:buFont typeface="Wingdings" panose="05000000000000000000" pitchFamily="2" charset="2"/>
              <a:buChar char="v"/>
            </a:pPr>
            <a:r>
              <a:rPr lang="en-US" altLang="en-US" sz="2800" dirty="0" smtClean="0">
                <a:latin typeface="Poppins" panose="00000500000000000000" pitchFamily="2" charset="0"/>
                <a:cs typeface="Poppins" panose="00000500000000000000" pitchFamily="2" charset="0"/>
              </a:rPr>
              <a:t>In </a:t>
            </a:r>
            <a:r>
              <a:rPr lang="en-US" altLang="en-US" sz="2800" dirty="0">
                <a:latin typeface="Poppins" panose="00000500000000000000" pitchFamily="2" charset="0"/>
                <a:cs typeface="Poppins" panose="00000500000000000000" pitchFamily="2" charset="0"/>
              </a:rPr>
              <a:t>the eighth week, the endolymphatic duct with the three semicircular canals are well defined and the utricle and saccule have been divided.</a:t>
            </a:r>
          </a:p>
          <a:p>
            <a:pPr marL="457200" indent="-457200">
              <a:buClr>
                <a:srgbClr val="C29C5B"/>
              </a:buClr>
              <a:buFont typeface="Wingdings" panose="05000000000000000000" pitchFamily="2" charset="2"/>
              <a:buChar char="v"/>
            </a:pPr>
            <a:endParaRPr lang="en-US" alt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altLang="en-US" sz="2800" dirty="0" smtClean="0">
                <a:latin typeface="Poppins" panose="00000500000000000000" pitchFamily="2" charset="0"/>
                <a:cs typeface="Poppins" panose="00000500000000000000" pitchFamily="2" charset="0"/>
              </a:rPr>
              <a:t>The </a:t>
            </a:r>
            <a:r>
              <a:rPr lang="en-US" altLang="en-US" sz="2800" dirty="0">
                <a:latin typeface="Poppins" panose="00000500000000000000" pitchFamily="2" charset="0"/>
                <a:cs typeface="Poppins" panose="00000500000000000000" pitchFamily="2" charset="0"/>
              </a:rPr>
              <a:t>cochlear duct has begun to coil into its familiar snail shell shape.</a:t>
            </a:r>
          </a:p>
        </p:txBody>
      </p:sp>
      <p:sp>
        <p:nvSpPr>
          <p:cNvPr id="4" name="TextBox 3"/>
          <p:cNvSpPr txBox="1"/>
          <p:nvPr/>
        </p:nvSpPr>
        <p:spPr>
          <a:xfrm>
            <a:off x="819678" y="583474"/>
            <a:ext cx="7330468" cy="769441"/>
          </a:xfrm>
          <a:prstGeom prst="rect">
            <a:avLst/>
          </a:prstGeom>
          <a:noFill/>
        </p:spPr>
        <p:txBody>
          <a:bodyPr wrap="none" rtlCol="0">
            <a:spAutoFit/>
          </a:bodyPr>
          <a:lstStyle/>
          <a:p>
            <a:r>
              <a:rPr lang="en-SG" sz="4400" b="1" dirty="0">
                <a:solidFill>
                  <a:srgbClr val="0B2D46"/>
                </a:solidFill>
                <a:latin typeface="Playfair Display" panose="00000500000000000000" pitchFamily="50" charset="0"/>
              </a:rPr>
              <a:t>First Appearances/</a:t>
            </a:r>
            <a:r>
              <a:rPr lang="en-SG" sz="4400" b="1" dirty="0" err="1">
                <a:solidFill>
                  <a:srgbClr val="0B2D46"/>
                </a:solidFill>
                <a:latin typeface="Playfair Display" panose="00000500000000000000" pitchFamily="50" charset="0"/>
              </a:rPr>
              <a:t>Otocysts</a:t>
            </a:r>
            <a:endParaRPr lang="en-SG" sz="4400" b="1" dirty="0">
              <a:solidFill>
                <a:srgbClr val="0B2D46"/>
              </a:solidFill>
              <a:latin typeface="Playfair Display" panose="00000500000000000000" pitchFamily="50" charset="0"/>
            </a:endParaRPr>
          </a:p>
        </p:txBody>
      </p:sp>
    </p:spTree>
    <p:extLst>
      <p:ext uri="{BB962C8B-B14F-4D97-AF65-F5344CB8AC3E}">
        <p14:creationId xmlns:p14="http://schemas.microsoft.com/office/powerpoint/2010/main" val="201584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819678" y="583474"/>
            <a:ext cx="7330468" cy="769441"/>
          </a:xfrm>
          <a:prstGeom prst="rect">
            <a:avLst/>
          </a:prstGeom>
          <a:noFill/>
        </p:spPr>
        <p:txBody>
          <a:bodyPr wrap="none" rtlCol="0">
            <a:spAutoFit/>
          </a:bodyPr>
          <a:lstStyle/>
          <a:p>
            <a:r>
              <a:rPr lang="en-SG" sz="4400" b="1" dirty="0">
                <a:solidFill>
                  <a:srgbClr val="0B2D46"/>
                </a:solidFill>
                <a:latin typeface="Playfair Display" panose="00000500000000000000" pitchFamily="50" charset="0"/>
              </a:rPr>
              <a:t>First Appearances/</a:t>
            </a:r>
            <a:r>
              <a:rPr lang="en-SG" sz="4400" b="1" dirty="0" err="1">
                <a:solidFill>
                  <a:srgbClr val="0B2D46"/>
                </a:solidFill>
                <a:latin typeface="Playfair Display" panose="00000500000000000000" pitchFamily="50" charset="0"/>
              </a:rPr>
              <a:t>Otocysts</a:t>
            </a:r>
            <a:endParaRPr lang="en-SG" sz="4400" b="1" dirty="0">
              <a:solidFill>
                <a:srgbClr val="0B2D46"/>
              </a:solidFill>
              <a:latin typeface="Playfair Display" panose="00000500000000000000" pitchFamily="50" charset="0"/>
            </a:endParaRPr>
          </a:p>
        </p:txBody>
      </p:sp>
      <p:sp>
        <p:nvSpPr>
          <p:cNvPr id="5" name="TextBox 4">
            <a:extLst>
              <a:ext uri="{FF2B5EF4-FFF2-40B4-BE49-F238E27FC236}">
                <a16:creationId xmlns:a16="http://schemas.microsoft.com/office/drawing/2014/main" id="{7C2E5A56-0A80-46E2-B6FE-B020E1B03221}"/>
              </a:ext>
            </a:extLst>
          </p:cNvPr>
          <p:cNvSpPr txBox="1"/>
          <p:nvPr/>
        </p:nvSpPr>
        <p:spPr>
          <a:xfrm>
            <a:off x="819678" y="1913738"/>
            <a:ext cx="7488299" cy="3970318"/>
          </a:xfrm>
          <a:prstGeom prst="rect">
            <a:avLst/>
          </a:prstGeom>
          <a:noFill/>
        </p:spPr>
        <p:txBody>
          <a:bodyPr wrap="square">
            <a:spAutoFit/>
          </a:bodyPr>
          <a:lstStyle/>
          <a:p>
            <a:pPr marL="457200" indent="-457200">
              <a:buClr>
                <a:srgbClr val="C29C5B"/>
              </a:buClr>
              <a:buFont typeface="Wingdings" panose="05000000000000000000" pitchFamily="2" charset="2"/>
              <a:buChar char="v"/>
            </a:pPr>
            <a:r>
              <a:rPr lang="en-US" altLang="en-US" sz="2800" dirty="0">
                <a:latin typeface="Poppins" panose="00000500000000000000" pitchFamily="2" charset="0"/>
                <a:cs typeface="Poppins" panose="00000500000000000000" pitchFamily="2" charset="0"/>
              </a:rPr>
              <a:t>By the third month, the adult form of the inner ear has been nearly completed.  </a:t>
            </a:r>
          </a:p>
          <a:p>
            <a:pPr marL="457200" indent="-457200">
              <a:buClr>
                <a:srgbClr val="C29C5B"/>
              </a:buClr>
              <a:buFont typeface="Wingdings" panose="05000000000000000000" pitchFamily="2" charset="2"/>
              <a:buChar char="v"/>
            </a:pPr>
            <a:endParaRPr lang="en-US" alt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altLang="en-US" sz="2800" dirty="0">
                <a:latin typeface="Poppins" panose="00000500000000000000" pitchFamily="2" charset="0"/>
                <a:cs typeface="Poppins" panose="00000500000000000000" pitchFamily="2" charset="0"/>
              </a:rPr>
              <a:t>Its further development results in complete separation of the utricle and saccule which remains attached to the endolymphatic duct by a short slender canal. </a:t>
            </a:r>
            <a:endParaRPr lang="en-US" altLang="en-US" sz="28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395579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23195C-C977-430E-89C7-B2D03771C7D2}"/>
              </a:ext>
            </a:extLst>
          </p:cNvPr>
          <p:cNvSpPr txBox="1"/>
          <p:nvPr/>
        </p:nvSpPr>
        <p:spPr>
          <a:xfrm>
            <a:off x="832324" y="1942012"/>
            <a:ext cx="7136020" cy="3539430"/>
          </a:xfrm>
          <a:prstGeom prst="rect">
            <a:avLst/>
          </a:prstGeom>
          <a:noFill/>
        </p:spPr>
        <p:txBody>
          <a:bodyPr wrap="square">
            <a:spAutoFit/>
          </a:bodyPr>
          <a:lstStyle/>
          <a:p>
            <a:pPr marL="457200" indent="-457200">
              <a:buClr>
                <a:srgbClr val="C29C5B"/>
              </a:buClr>
              <a:buFont typeface="Wingdings" panose="05000000000000000000" pitchFamily="2" charset="2"/>
              <a:buChar char="v"/>
            </a:pPr>
            <a:r>
              <a:rPr lang="en-US" altLang="en-US" sz="2800" dirty="0" smtClean="0">
                <a:latin typeface="Poppins" panose="00000500000000000000" pitchFamily="2" charset="0"/>
                <a:cs typeface="Poppins" panose="00000500000000000000" pitchFamily="2" charset="0"/>
              </a:rPr>
              <a:t>With </a:t>
            </a:r>
            <a:r>
              <a:rPr lang="en-US" altLang="en-US" sz="2800" dirty="0">
                <a:latin typeface="Poppins" panose="00000500000000000000" pitchFamily="2" charset="0"/>
                <a:cs typeface="Poppins" panose="00000500000000000000" pitchFamily="2" charset="0"/>
              </a:rPr>
              <a:t>the development of the membranous labyrinth, the spiral organ divides into an inner and outer ridge.</a:t>
            </a:r>
          </a:p>
          <a:p>
            <a:pPr marL="457200" indent="-457200">
              <a:buClr>
                <a:srgbClr val="C29C5B"/>
              </a:buClr>
              <a:buFont typeface="Wingdings" panose="05000000000000000000" pitchFamily="2" charset="2"/>
              <a:buChar char="v"/>
            </a:pPr>
            <a:endParaRPr lang="en-US" alt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altLang="en-US" sz="2800" dirty="0" smtClean="0">
                <a:latin typeface="Poppins" panose="00000500000000000000" pitchFamily="2" charset="0"/>
                <a:cs typeface="Poppins" panose="00000500000000000000" pitchFamily="2" charset="0"/>
              </a:rPr>
              <a:t>Both </a:t>
            </a:r>
            <a:r>
              <a:rPr lang="en-US" altLang="en-US" sz="2800" dirty="0">
                <a:latin typeface="Poppins" panose="00000500000000000000" pitchFamily="2" charset="0"/>
                <a:cs typeface="Poppins" panose="00000500000000000000" pitchFamily="2" charset="0"/>
              </a:rPr>
              <a:t>ridges become covered with an increasingly prominent tectorial membrane.</a:t>
            </a:r>
          </a:p>
        </p:txBody>
      </p:sp>
      <p:sp>
        <p:nvSpPr>
          <p:cNvPr id="4" name="TextBox 3"/>
          <p:cNvSpPr txBox="1"/>
          <p:nvPr/>
        </p:nvSpPr>
        <p:spPr>
          <a:xfrm>
            <a:off x="819678" y="583474"/>
            <a:ext cx="10122066" cy="769441"/>
          </a:xfrm>
          <a:prstGeom prst="rect">
            <a:avLst/>
          </a:prstGeom>
          <a:noFill/>
        </p:spPr>
        <p:txBody>
          <a:bodyPr wrap="none" rtlCol="0">
            <a:spAutoFit/>
          </a:bodyPr>
          <a:lstStyle/>
          <a:p>
            <a:r>
              <a:rPr lang="en-SG" sz="4400" b="1" dirty="0">
                <a:solidFill>
                  <a:srgbClr val="0B2D46"/>
                </a:solidFill>
                <a:latin typeface="Playfair Display" panose="00000500000000000000" pitchFamily="50" charset="0"/>
              </a:rPr>
              <a:t>First Appearance/Tectorial Membrane</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8344" y="1593669"/>
            <a:ext cx="3897068" cy="3733391"/>
          </a:xfrm>
          <a:prstGeom prst="rect">
            <a:avLst/>
          </a:prstGeom>
        </p:spPr>
      </p:pic>
    </p:spTree>
    <p:extLst>
      <p:ext uri="{BB962C8B-B14F-4D97-AF65-F5344CB8AC3E}">
        <p14:creationId xmlns:p14="http://schemas.microsoft.com/office/powerpoint/2010/main" val="15564716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3B7978B-AC1A-4851-B8E2-C47133F8FC11}"/>
              </a:ext>
            </a:extLst>
          </p:cNvPr>
          <p:cNvSpPr txBox="1"/>
          <p:nvPr/>
        </p:nvSpPr>
        <p:spPr>
          <a:xfrm>
            <a:off x="819678" y="2099481"/>
            <a:ext cx="7110315" cy="1384995"/>
          </a:xfrm>
          <a:prstGeom prst="rect">
            <a:avLst/>
          </a:prstGeom>
          <a:noFill/>
        </p:spPr>
        <p:txBody>
          <a:bodyPr wrap="square">
            <a:spAutoFit/>
          </a:bodyPr>
          <a:lstStyle/>
          <a:p>
            <a:pPr marL="457200" indent="-457200">
              <a:buClr>
                <a:srgbClr val="C29C5B"/>
              </a:buClr>
              <a:buFont typeface="Wingdings" panose="05000000000000000000" pitchFamily="2" charset="2"/>
              <a:buChar char="v"/>
            </a:pPr>
            <a:r>
              <a:rPr lang="en-US" altLang="en-US" sz="2800" dirty="0" smtClean="0">
                <a:latin typeface="Poppins" panose="00000500000000000000" pitchFamily="2" charset="0"/>
                <a:cs typeface="Poppins" panose="00000500000000000000" pitchFamily="2" charset="0"/>
              </a:rPr>
              <a:t>In </a:t>
            </a:r>
            <a:r>
              <a:rPr lang="en-US" altLang="en-US" sz="2800" dirty="0">
                <a:latin typeface="Poppins" panose="00000500000000000000" pitchFamily="2" charset="0"/>
                <a:cs typeface="Poppins" panose="00000500000000000000" pitchFamily="2" charset="0"/>
              </a:rPr>
              <a:t>the area between these two ridges the epithelial cells begin to form the sensory hair cells.</a:t>
            </a:r>
          </a:p>
        </p:txBody>
      </p:sp>
      <p:sp>
        <p:nvSpPr>
          <p:cNvPr id="4" name="TextBox 3"/>
          <p:cNvSpPr txBox="1"/>
          <p:nvPr/>
        </p:nvSpPr>
        <p:spPr>
          <a:xfrm>
            <a:off x="819678" y="583474"/>
            <a:ext cx="7421199" cy="769441"/>
          </a:xfrm>
          <a:prstGeom prst="rect">
            <a:avLst/>
          </a:prstGeom>
          <a:noFill/>
        </p:spPr>
        <p:txBody>
          <a:bodyPr wrap="none" rtlCol="0">
            <a:spAutoFit/>
          </a:bodyPr>
          <a:lstStyle/>
          <a:p>
            <a:r>
              <a:rPr lang="en-SG" sz="4400" b="1" dirty="0">
                <a:solidFill>
                  <a:srgbClr val="0B2D46"/>
                </a:solidFill>
                <a:latin typeface="Playfair Display" panose="00000500000000000000" pitchFamily="50" charset="0"/>
              </a:rPr>
              <a:t>First </a:t>
            </a:r>
            <a:r>
              <a:rPr lang="en-SG" sz="4400" b="1" dirty="0" smtClean="0">
                <a:solidFill>
                  <a:srgbClr val="0B2D46"/>
                </a:solidFill>
                <a:latin typeface="Playfair Display" panose="00000500000000000000" pitchFamily="50" charset="0"/>
              </a:rPr>
              <a:t>Appearance/Hair Cells</a:t>
            </a:r>
            <a:endParaRPr lang="en-SG" sz="4400" b="1" dirty="0">
              <a:solidFill>
                <a:srgbClr val="0B2D46"/>
              </a:solidFill>
              <a:latin typeface="Playfair Display" panose="00000500000000000000" pitchFamily="50" charset="0"/>
            </a:endParaRPr>
          </a:p>
        </p:txBody>
      </p:sp>
    </p:spTree>
    <p:extLst>
      <p:ext uri="{BB962C8B-B14F-4D97-AF65-F5344CB8AC3E}">
        <p14:creationId xmlns:p14="http://schemas.microsoft.com/office/powerpoint/2010/main" val="727306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50BD1A1-3B9B-4FC6-9767-F72A8102BF38}"/>
              </a:ext>
            </a:extLst>
          </p:cNvPr>
          <p:cNvSpPr txBox="1"/>
          <p:nvPr/>
        </p:nvSpPr>
        <p:spPr>
          <a:xfrm>
            <a:off x="819678" y="2130976"/>
            <a:ext cx="6687111" cy="2246769"/>
          </a:xfrm>
          <a:prstGeom prst="rect">
            <a:avLst/>
          </a:prstGeom>
          <a:noFill/>
        </p:spPr>
        <p:txBody>
          <a:bodyPr wrap="square">
            <a:spAutoFit/>
          </a:bodyPr>
          <a:lstStyle/>
          <a:p>
            <a:pPr marL="457200" indent="-457200">
              <a:buClr>
                <a:srgbClr val="C29C5B"/>
              </a:buClr>
              <a:buFont typeface="Wingdings" panose="05000000000000000000" pitchFamily="2" charset="2"/>
              <a:buChar char="v"/>
            </a:pPr>
            <a:r>
              <a:rPr lang="en-US" altLang="en-US" sz="2800" dirty="0" smtClean="0">
                <a:latin typeface="Poppins" panose="00000500000000000000" pitchFamily="2" charset="0"/>
                <a:cs typeface="Poppins" panose="00000500000000000000" pitchFamily="2" charset="0"/>
              </a:rPr>
              <a:t>The </a:t>
            </a:r>
            <a:r>
              <a:rPr lang="en-US" altLang="en-US" sz="2800" dirty="0">
                <a:latin typeface="Poppins" panose="00000500000000000000" pitchFamily="2" charset="0"/>
                <a:cs typeface="Poppins" panose="00000500000000000000" pitchFamily="2" charset="0"/>
              </a:rPr>
              <a:t>mesoderm surrounding the membranous (epithelial) labyrinth becomes differentiated into a fibrous membrane and later into cartilage.</a:t>
            </a:r>
          </a:p>
        </p:txBody>
      </p:sp>
      <p:sp>
        <p:nvSpPr>
          <p:cNvPr id="4" name="TextBox 3"/>
          <p:cNvSpPr txBox="1"/>
          <p:nvPr/>
        </p:nvSpPr>
        <p:spPr>
          <a:xfrm>
            <a:off x="819678" y="583474"/>
            <a:ext cx="8855438" cy="769441"/>
          </a:xfrm>
          <a:prstGeom prst="rect">
            <a:avLst/>
          </a:prstGeom>
          <a:noFill/>
        </p:spPr>
        <p:txBody>
          <a:bodyPr wrap="none" rtlCol="0">
            <a:spAutoFit/>
          </a:bodyPr>
          <a:lstStyle/>
          <a:p>
            <a:r>
              <a:rPr lang="en-SG" sz="4400" b="1" dirty="0">
                <a:solidFill>
                  <a:srgbClr val="0B2D46"/>
                </a:solidFill>
                <a:latin typeface="Playfair Display" panose="00000500000000000000" pitchFamily="50" charset="0"/>
              </a:rPr>
              <a:t>First </a:t>
            </a:r>
            <a:r>
              <a:rPr lang="en-SG" sz="4400" b="1" dirty="0" smtClean="0">
                <a:solidFill>
                  <a:srgbClr val="0B2D46"/>
                </a:solidFill>
                <a:latin typeface="Playfair Display" panose="00000500000000000000" pitchFamily="50" charset="0"/>
              </a:rPr>
              <a:t>Appearance/Bony Labyrinth</a:t>
            </a:r>
            <a:endParaRPr lang="en-SG" sz="4400" b="1" dirty="0">
              <a:solidFill>
                <a:srgbClr val="0B2D46"/>
              </a:solidFill>
              <a:latin typeface="Playfair Display" panose="00000500000000000000" pitchFamily="50" charset="0"/>
            </a:endParaRPr>
          </a:p>
        </p:txBody>
      </p:sp>
    </p:spTree>
    <p:extLst>
      <p:ext uri="{BB962C8B-B14F-4D97-AF65-F5344CB8AC3E}">
        <p14:creationId xmlns:p14="http://schemas.microsoft.com/office/powerpoint/2010/main" val="3770783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4F05C6-FD6D-4FBF-AD27-1BCC3F7C88DC}"/>
              </a:ext>
            </a:extLst>
          </p:cNvPr>
          <p:cNvSpPr txBox="1"/>
          <p:nvPr/>
        </p:nvSpPr>
        <p:spPr>
          <a:xfrm>
            <a:off x="819679" y="1800885"/>
            <a:ext cx="6774196" cy="3970318"/>
          </a:xfrm>
          <a:prstGeom prst="rect">
            <a:avLst/>
          </a:prstGeom>
          <a:noFill/>
        </p:spPr>
        <p:txBody>
          <a:bodyPr wrap="square">
            <a:spAutoFit/>
          </a:bodyPr>
          <a:lstStyle/>
          <a:p>
            <a:pPr marL="457200" indent="-457200">
              <a:buClr>
                <a:srgbClr val="C29C5B"/>
              </a:buClr>
              <a:buFont typeface="Wingdings" panose="05000000000000000000" pitchFamily="2" charset="2"/>
              <a:buChar char="v"/>
            </a:pPr>
            <a:r>
              <a:rPr lang="en-US" altLang="en-US" sz="2800" dirty="0" smtClean="0">
                <a:latin typeface="Poppins" panose="00000500000000000000" pitchFamily="2" charset="0"/>
                <a:cs typeface="Poppins" panose="00000500000000000000" pitchFamily="2" charset="0"/>
              </a:rPr>
              <a:t>At </a:t>
            </a:r>
            <a:r>
              <a:rPr lang="en-US" altLang="en-US" sz="2800" dirty="0">
                <a:latin typeface="Poppins" panose="00000500000000000000" pitchFamily="2" charset="0"/>
                <a:cs typeface="Poppins" panose="00000500000000000000" pitchFamily="2" charset="0"/>
              </a:rPr>
              <a:t>about the tenth week, the cartilage immediately surrounding the membranous labyrinth undergoes a peculiar reversal of development.</a:t>
            </a:r>
          </a:p>
          <a:p>
            <a:pPr marL="457200" indent="-457200">
              <a:buClr>
                <a:srgbClr val="C29C5B"/>
              </a:buClr>
              <a:buFont typeface="Wingdings" panose="05000000000000000000" pitchFamily="2" charset="2"/>
              <a:buChar char="v"/>
            </a:pPr>
            <a:endParaRPr lang="en-US" alt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altLang="en-US" sz="2800" dirty="0" smtClean="0">
                <a:latin typeface="Poppins" panose="00000500000000000000" pitchFamily="2" charset="0"/>
                <a:cs typeface="Poppins" panose="00000500000000000000" pitchFamily="2" charset="0"/>
              </a:rPr>
              <a:t>It </a:t>
            </a:r>
            <a:r>
              <a:rPr lang="en-US" altLang="en-US" sz="2800" dirty="0">
                <a:latin typeface="Poppins" panose="00000500000000000000" pitchFamily="2" charset="0"/>
                <a:cs typeface="Poppins" panose="00000500000000000000" pitchFamily="2" charset="0"/>
              </a:rPr>
              <a:t>returns to a pre-cartilaginous condition in which the cells lose their boundaries.</a:t>
            </a:r>
          </a:p>
        </p:txBody>
      </p:sp>
      <p:sp>
        <p:nvSpPr>
          <p:cNvPr id="4" name="TextBox 3"/>
          <p:cNvSpPr txBox="1"/>
          <p:nvPr/>
        </p:nvSpPr>
        <p:spPr>
          <a:xfrm>
            <a:off x="819678" y="583474"/>
            <a:ext cx="7563994" cy="769441"/>
          </a:xfrm>
          <a:prstGeom prst="rect">
            <a:avLst/>
          </a:prstGeom>
          <a:noFill/>
        </p:spPr>
        <p:txBody>
          <a:bodyPr wrap="none" rtlCol="0">
            <a:spAutoFit/>
          </a:bodyPr>
          <a:lstStyle/>
          <a:p>
            <a:r>
              <a:rPr lang="en-SG" sz="4400" b="1" dirty="0">
                <a:solidFill>
                  <a:srgbClr val="0B2D46"/>
                </a:solidFill>
                <a:latin typeface="Playfair Display" panose="00000500000000000000" pitchFamily="50" charset="0"/>
              </a:rPr>
              <a:t>First Appearance/Perilymph</a:t>
            </a:r>
          </a:p>
        </p:txBody>
      </p:sp>
      <p:pic>
        <p:nvPicPr>
          <p:cNvPr id="2050" name="Picture 2" descr="The Fluids of the Inner E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3875" y="2387554"/>
            <a:ext cx="4259671" cy="2619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1575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FCA2AB8-3639-4B63-AE42-AACC56189B4A}"/>
              </a:ext>
            </a:extLst>
          </p:cNvPr>
          <p:cNvSpPr txBox="1"/>
          <p:nvPr/>
        </p:nvSpPr>
        <p:spPr>
          <a:xfrm>
            <a:off x="819679" y="1912068"/>
            <a:ext cx="7044162" cy="3970318"/>
          </a:xfrm>
          <a:prstGeom prst="rect">
            <a:avLst/>
          </a:prstGeom>
          <a:noFill/>
        </p:spPr>
        <p:txBody>
          <a:bodyPr wrap="square">
            <a:spAutoFit/>
          </a:bodyPr>
          <a:lstStyle/>
          <a:p>
            <a:pPr marL="457200" indent="-457200">
              <a:buClr>
                <a:srgbClr val="C29C5B"/>
              </a:buClr>
              <a:buFont typeface="Wingdings" panose="05000000000000000000" pitchFamily="2" charset="2"/>
              <a:buChar char="v"/>
            </a:pPr>
            <a:r>
              <a:rPr lang="en-US" altLang="en-US" sz="2800" dirty="0" smtClean="0">
                <a:latin typeface="Poppins" panose="00000500000000000000" pitchFamily="2" charset="0"/>
                <a:cs typeface="Poppins" panose="00000500000000000000" pitchFamily="2" charset="0"/>
              </a:rPr>
              <a:t>This </a:t>
            </a:r>
            <a:r>
              <a:rPr lang="en-US" altLang="en-US" sz="2800" dirty="0">
                <a:latin typeface="Poppins" panose="00000500000000000000" pitchFamily="2" charset="0"/>
                <a:cs typeface="Poppins" panose="00000500000000000000" pitchFamily="2" charset="0"/>
              </a:rPr>
              <a:t>loose network of cells becomes the </a:t>
            </a:r>
            <a:r>
              <a:rPr lang="en-US" altLang="en-US" sz="2800" dirty="0" err="1">
                <a:latin typeface="Poppins" panose="00000500000000000000" pitchFamily="2" charset="0"/>
                <a:cs typeface="Poppins" panose="00000500000000000000" pitchFamily="2" charset="0"/>
              </a:rPr>
              <a:t>perilymphatic</a:t>
            </a:r>
            <a:r>
              <a:rPr lang="en-US" altLang="en-US" sz="2800" dirty="0">
                <a:latin typeface="Poppins" panose="00000500000000000000" pitchFamily="2" charset="0"/>
                <a:cs typeface="Poppins" panose="00000500000000000000" pitchFamily="2" charset="0"/>
              </a:rPr>
              <a:t> space surrounding the membranous labyrinth.</a:t>
            </a:r>
          </a:p>
          <a:p>
            <a:pPr marL="457200" indent="-457200">
              <a:buClr>
                <a:srgbClr val="C29C5B"/>
              </a:buClr>
              <a:buFont typeface="Wingdings" panose="05000000000000000000" pitchFamily="2" charset="2"/>
              <a:buChar char="v"/>
            </a:pPr>
            <a:endParaRPr lang="en-US" alt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altLang="en-US" sz="2800" dirty="0">
                <a:latin typeface="Poppins" panose="00000500000000000000" pitchFamily="2" charset="0"/>
                <a:cs typeface="Poppins" panose="00000500000000000000" pitchFamily="2" charset="0"/>
              </a:rPr>
              <a:t>When this has taken place, the membranous labyrinth becomes suspended in the fluid of the </a:t>
            </a:r>
            <a:r>
              <a:rPr lang="en-US" altLang="en-US" sz="2800" dirty="0" err="1">
                <a:latin typeface="Poppins" panose="00000500000000000000" pitchFamily="2" charset="0"/>
                <a:cs typeface="Poppins" panose="00000500000000000000" pitchFamily="2" charset="0"/>
              </a:rPr>
              <a:t>perilymphatic</a:t>
            </a:r>
            <a:r>
              <a:rPr lang="en-US" altLang="en-US" sz="2800" dirty="0">
                <a:latin typeface="Poppins" panose="00000500000000000000" pitchFamily="2" charset="0"/>
                <a:cs typeface="Poppins" panose="00000500000000000000" pitchFamily="2" charset="0"/>
              </a:rPr>
              <a:t> spaces.</a:t>
            </a:r>
          </a:p>
        </p:txBody>
      </p:sp>
      <p:sp>
        <p:nvSpPr>
          <p:cNvPr id="4" name="TextBox 3"/>
          <p:cNvSpPr txBox="1"/>
          <p:nvPr/>
        </p:nvSpPr>
        <p:spPr>
          <a:xfrm>
            <a:off x="819678" y="583474"/>
            <a:ext cx="7563994" cy="769441"/>
          </a:xfrm>
          <a:prstGeom prst="rect">
            <a:avLst/>
          </a:prstGeom>
          <a:noFill/>
        </p:spPr>
        <p:txBody>
          <a:bodyPr wrap="none" rtlCol="0">
            <a:spAutoFit/>
          </a:bodyPr>
          <a:lstStyle/>
          <a:p>
            <a:r>
              <a:rPr lang="en-SG" sz="4400" b="1" dirty="0">
                <a:solidFill>
                  <a:srgbClr val="0B2D46"/>
                </a:solidFill>
                <a:latin typeface="Playfair Display" panose="00000500000000000000" pitchFamily="50" charset="0"/>
              </a:rPr>
              <a:t>First Appearance/Perilymph</a:t>
            </a:r>
          </a:p>
        </p:txBody>
      </p:sp>
    </p:spTree>
    <p:extLst>
      <p:ext uri="{BB962C8B-B14F-4D97-AF65-F5344CB8AC3E}">
        <p14:creationId xmlns:p14="http://schemas.microsoft.com/office/powerpoint/2010/main" val="761249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E87212-5C4A-4F9B-BE06-AC94540A1554}"/>
              </a:ext>
            </a:extLst>
          </p:cNvPr>
          <p:cNvSpPr txBox="1"/>
          <p:nvPr/>
        </p:nvSpPr>
        <p:spPr>
          <a:xfrm>
            <a:off x="819678" y="1934855"/>
            <a:ext cx="6916754" cy="2246769"/>
          </a:xfrm>
          <a:prstGeom prst="rect">
            <a:avLst/>
          </a:prstGeom>
          <a:noFill/>
        </p:spPr>
        <p:txBody>
          <a:bodyPr wrap="square">
            <a:spAutoFit/>
          </a:bodyPr>
          <a:lstStyle/>
          <a:p>
            <a:pPr marL="457200" indent="-457200">
              <a:buClr>
                <a:srgbClr val="C29C5B"/>
              </a:buClr>
              <a:buFont typeface="Wingdings" panose="05000000000000000000" pitchFamily="2" charset="2"/>
              <a:buChar char="v"/>
            </a:pPr>
            <a:r>
              <a:rPr lang="en-US" altLang="en-US" sz="2800" dirty="0" smtClean="0">
                <a:latin typeface="Poppins" panose="00000500000000000000" pitchFamily="2" charset="0"/>
                <a:cs typeface="Poppins" panose="00000500000000000000" pitchFamily="2" charset="0"/>
              </a:rPr>
              <a:t>The </a:t>
            </a:r>
            <a:r>
              <a:rPr lang="en-US" altLang="en-US" sz="2800" dirty="0" err="1">
                <a:latin typeface="Poppins" panose="00000500000000000000" pitchFamily="2" charset="0"/>
                <a:cs typeface="Poppins" panose="00000500000000000000" pitchFamily="2" charset="0"/>
              </a:rPr>
              <a:t>perilymphatic</a:t>
            </a:r>
            <a:r>
              <a:rPr lang="en-US" altLang="en-US" sz="2800" dirty="0">
                <a:latin typeface="Poppins" panose="00000500000000000000" pitchFamily="2" charset="0"/>
                <a:cs typeface="Poppins" panose="00000500000000000000" pitchFamily="2" charset="0"/>
              </a:rPr>
              <a:t> spaces continue to develop above and below the cochlear duct creating the upper (scala vestibuli area) and the lower (scala tympani area). </a:t>
            </a:r>
          </a:p>
        </p:txBody>
      </p:sp>
      <p:sp>
        <p:nvSpPr>
          <p:cNvPr id="4" name="TextBox 3"/>
          <p:cNvSpPr txBox="1"/>
          <p:nvPr/>
        </p:nvSpPr>
        <p:spPr>
          <a:xfrm>
            <a:off x="819678" y="583474"/>
            <a:ext cx="7563994" cy="769441"/>
          </a:xfrm>
          <a:prstGeom prst="rect">
            <a:avLst/>
          </a:prstGeom>
          <a:noFill/>
        </p:spPr>
        <p:txBody>
          <a:bodyPr wrap="none" rtlCol="0">
            <a:spAutoFit/>
          </a:bodyPr>
          <a:lstStyle/>
          <a:p>
            <a:r>
              <a:rPr lang="en-SG" sz="4400" b="1" dirty="0">
                <a:solidFill>
                  <a:srgbClr val="0B2D46"/>
                </a:solidFill>
                <a:latin typeface="Playfair Display" panose="00000500000000000000" pitchFamily="50" charset="0"/>
              </a:rPr>
              <a:t>First Appearance/Perilymph</a:t>
            </a:r>
          </a:p>
        </p:txBody>
      </p:sp>
    </p:spTree>
    <p:extLst>
      <p:ext uri="{BB962C8B-B14F-4D97-AF65-F5344CB8AC3E}">
        <p14:creationId xmlns:p14="http://schemas.microsoft.com/office/powerpoint/2010/main" val="2451194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504B5F-95F0-4797-9236-6C73F3EF8D43}"/>
              </a:ext>
            </a:extLst>
          </p:cNvPr>
          <p:cNvSpPr txBox="1"/>
          <p:nvPr/>
        </p:nvSpPr>
        <p:spPr>
          <a:xfrm>
            <a:off x="939452" y="2055819"/>
            <a:ext cx="6576046" cy="3970318"/>
          </a:xfrm>
          <a:prstGeom prst="rect">
            <a:avLst/>
          </a:prstGeom>
          <a:noFill/>
        </p:spPr>
        <p:txBody>
          <a:bodyPr wrap="square">
            <a:spAutoFit/>
          </a:bodyPr>
          <a:lstStyle/>
          <a:p>
            <a:pPr marL="457200" indent="-457200">
              <a:buClr>
                <a:srgbClr val="C29C5B"/>
              </a:buClr>
              <a:buFont typeface="Wingdings" panose="05000000000000000000" pitchFamily="2" charset="2"/>
              <a:buChar char="v"/>
            </a:pPr>
            <a:r>
              <a:rPr lang="en-US" altLang="en-US" sz="2800" dirty="0" smtClean="0">
                <a:latin typeface="Poppins" panose="00000500000000000000" pitchFamily="2" charset="0"/>
                <a:cs typeface="Poppins" panose="00000500000000000000" pitchFamily="2" charset="0"/>
              </a:rPr>
              <a:t>By </a:t>
            </a:r>
            <a:r>
              <a:rPr lang="en-US" altLang="en-US" sz="2800" dirty="0">
                <a:latin typeface="Poppins" panose="00000500000000000000" pitchFamily="2" charset="0"/>
                <a:cs typeface="Poppins" panose="00000500000000000000" pitchFamily="2" charset="0"/>
              </a:rPr>
              <a:t>the fifth month, the cartilage surrounding the membranous labyrinth has become the bony labyrinth (the hardest bone in the human body).</a:t>
            </a:r>
          </a:p>
          <a:p>
            <a:pPr marL="457200" indent="-457200">
              <a:buClr>
                <a:srgbClr val="C29C5B"/>
              </a:buClr>
              <a:buFont typeface="Wingdings" panose="05000000000000000000" pitchFamily="2" charset="2"/>
              <a:buChar char="v"/>
            </a:pPr>
            <a:endParaRPr lang="en-US" alt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altLang="en-US" sz="2800" dirty="0" smtClean="0">
                <a:latin typeface="Poppins" panose="00000500000000000000" pitchFamily="2" charset="0"/>
                <a:cs typeface="Poppins" panose="00000500000000000000" pitchFamily="2" charset="0"/>
              </a:rPr>
              <a:t>Thus</a:t>
            </a:r>
            <a:r>
              <a:rPr lang="en-US" altLang="en-US" sz="2800" dirty="0">
                <a:latin typeface="Poppins" panose="00000500000000000000" pitchFamily="2" charset="0"/>
                <a:cs typeface="Poppins" panose="00000500000000000000" pitchFamily="2" charset="0"/>
              </a:rPr>
              <a:t>, by the middle of fetal life, the inner ear has attained its full adult size.</a:t>
            </a:r>
          </a:p>
        </p:txBody>
      </p:sp>
      <p:sp>
        <p:nvSpPr>
          <p:cNvPr id="4" name="TextBox 3"/>
          <p:cNvSpPr txBox="1"/>
          <p:nvPr/>
        </p:nvSpPr>
        <p:spPr>
          <a:xfrm>
            <a:off x="819678" y="583474"/>
            <a:ext cx="8855438" cy="769441"/>
          </a:xfrm>
          <a:prstGeom prst="rect">
            <a:avLst/>
          </a:prstGeom>
          <a:noFill/>
        </p:spPr>
        <p:txBody>
          <a:bodyPr wrap="none" rtlCol="0">
            <a:spAutoFit/>
          </a:bodyPr>
          <a:lstStyle/>
          <a:p>
            <a:r>
              <a:rPr lang="en-SG" sz="4400" b="1" dirty="0">
                <a:solidFill>
                  <a:srgbClr val="0B2D46"/>
                </a:solidFill>
                <a:latin typeface="Playfair Display" panose="00000500000000000000" pitchFamily="50" charset="0"/>
              </a:rPr>
              <a:t>First </a:t>
            </a:r>
            <a:r>
              <a:rPr lang="en-SG" sz="4400" b="1" dirty="0" smtClean="0">
                <a:solidFill>
                  <a:srgbClr val="0B2D46"/>
                </a:solidFill>
                <a:latin typeface="Playfair Display" panose="00000500000000000000" pitchFamily="50" charset="0"/>
              </a:rPr>
              <a:t>Appearance/Bony Labyrinth</a:t>
            </a:r>
            <a:endParaRPr lang="en-SG" sz="4400" b="1" dirty="0">
              <a:solidFill>
                <a:srgbClr val="0B2D46"/>
              </a:solidFill>
              <a:latin typeface="Playfair Display" panose="00000500000000000000" pitchFamily="50" charset="0"/>
            </a:endParaRPr>
          </a:p>
        </p:txBody>
      </p:sp>
      <p:pic>
        <p:nvPicPr>
          <p:cNvPr id="5122" name="Picture 2" descr="Bony labyrinth - Wikip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7078" y="2246812"/>
            <a:ext cx="3824974" cy="2792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794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722302-6FA3-437E-B473-28612AF94980}"/>
              </a:ext>
            </a:extLst>
          </p:cNvPr>
          <p:cNvSpPr txBox="1"/>
          <p:nvPr/>
        </p:nvSpPr>
        <p:spPr>
          <a:xfrm>
            <a:off x="771246" y="1905626"/>
            <a:ext cx="9522285" cy="3198311"/>
          </a:xfrm>
          <a:prstGeom prst="rect">
            <a:avLst/>
          </a:prstGeom>
          <a:noFill/>
        </p:spPr>
        <p:txBody>
          <a:bodyPr wrap="square">
            <a:spAutoFit/>
          </a:bodyPr>
          <a:lstStyle/>
          <a:p>
            <a:pPr marL="457200" indent="-457200">
              <a:lnSpc>
                <a:spcPct val="90000"/>
              </a:lnSpc>
              <a:buClr>
                <a:srgbClr val="C29C5B"/>
              </a:buClr>
              <a:buFont typeface="Wingdings" panose="05000000000000000000" pitchFamily="2" charset="2"/>
              <a:buChar char="v"/>
            </a:pPr>
            <a:r>
              <a:rPr lang="en-US" altLang="en-US" sz="2800" dirty="0">
                <a:latin typeface="Poppins" panose="00000500000000000000" pitchFamily="2" charset="0"/>
                <a:cs typeface="Poppins" panose="00000500000000000000" pitchFamily="2" charset="0"/>
              </a:rPr>
              <a:t> Now that we are aware of how the inner ear is formed inside the womb, we can become more aware of how the mother’s health conditions may affect the development of the fetus’s inner ear.</a:t>
            </a:r>
          </a:p>
          <a:p>
            <a:pPr>
              <a:lnSpc>
                <a:spcPct val="90000"/>
              </a:lnSpc>
              <a:buClr>
                <a:srgbClr val="C29C5B"/>
              </a:buClr>
            </a:pPr>
            <a:endParaRPr lang="en-US" altLang="en-US" sz="2800" dirty="0">
              <a:latin typeface="Poppins" panose="00000500000000000000" pitchFamily="2" charset="0"/>
              <a:cs typeface="Poppins" panose="00000500000000000000" pitchFamily="2" charset="0"/>
            </a:endParaRPr>
          </a:p>
          <a:p>
            <a:pPr marL="457200" indent="-457200">
              <a:lnSpc>
                <a:spcPct val="90000"/>
              </a:lnSpc>
              <a:buClr>
                <a:srgbClr val="C29C5B"/>
              </a:buClr>
              <a:buFont typeface="Wingdings" panose="05000000000000000000" pitchFamily="2" charset="2"/>
              <a:buChar char="v"/>
            </a:pPr>
            <a:r>
              <a:rPr lang="en-US" altLang="en-US" sz="2800" dirty="0">
                <a:latin typeface="Poppins" panose="00000500000000000000" pitchFamily="2" charset="0"/>
                <a:cs typeface="Poppins" panose="00000500000000000000" pitchFamily="2" charset="0"/>
              </a:rPr>
              <a:t>This cochlear area is also where we will work extensively, when providing hearing </a:t>
            </a:r>
            <a:r>
              <a:rPr lang="en-US" altLang="en-US" sz="2800" dirty="0">
                <a:solidFill>
                  <a:srgbClr val="C29C5B"/>
                </a:solidFill>
                <a:latin typeface="Poppins" panose="00000500000000000000" pitchFamily="2" charset="0"/>
                <a:cs typeface="Poppins" panose="00000500000000000000" pitchFamily="2" charset="0"/>
              </a:rPr>
              <a:t>“treatment”</a:t>
            </a:r>
            <a:r>
              <a:rPr lang="en-US" altLang="en-US" sz="2800" dirty="0">
                <a:latin typeface="Poppins" panose="00000500000000000000" pitchFamily="2" charset="0"/>
                <a:cs typeface="Poppins" panose="00000500000000000000" pitchFamily="2" charset="0"/>
              </a:rPr>
              <a:t> to an adult with cochlear damage.  </a:t>
            </a:r>
            <a:endParaRPr lang="en-US" sz="28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769947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9D3F18-C5DD-49CC-BF49-CD22DDDB02F6}"/>
              </a:ext>
            </a:extLst>
          </p:cNvPr>
          <p:cNvSpPr txBox="1"/>
          <p:nvPr/>
        </p:nvSpPr>
        <p:spPr>
          <a:xfrm>
            <a:off x="943269" y="1938313"/>
            <a:ext cx="9782827" cy="3108543"/>
          </a:xfrm>
          <a:prstGeom prst="rect">
            <a:avLst/>
          </a:prstGeom>
          <a:noFill/>
        </p:spPr>
        <p:txBody>
          <a:bodyPr wrap="square">
            <a:spAutoFit/>
          </a:bodyPr>
          <a:lstStyle/>
          <a:p>
            <a:pPr marL="457200" indent="-457200">
              <a:buClr>
                <a:srgbClr val="C29C5B"/>
              </a:buClr>
              <a:buFont typeface="Wingdings" panose="05000000000000000000" pitchFamily="2" charset="2"/>
              <a:buChar char="v"/>
            </a:pPr>
            <a:r>
              <a:rPr lang="en-US" altLang="en-US" sz="2800" dirty="0">
                <a:latin typeface="Poppins" panose="00000500000000000000" pitchFamily="2" charset="0"/>
                <a:cs typeface="Poppins" panose="00000500000000000000" pitchFamily="2" charset="0"/>
              </a:rPr>
              <a:t>Whether it is a pre-natal malformation of the cochlea or damage in adulthood, the inner ear is an area  that we must fully understand when applying electroacoustic stimulation.</a:t>
            </a:r>
          </a:p>
          <a:p>
            <a:pPr marL="457200" indent="-457200">
              <a:buClr>
                <a:srgbClr val="C29C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Let’s better understand the insults which may arise through Otologic disease.</a:t>
            </a:r>
          </a:p>
        </p:txBody>
      </p:sp>
    </p:spTree>
    <p:extLst>
      <p:ext uri="{BB962C8B-B14F-4D97-AF65-F5344CB8AC3E}">
        <p14:creationId xmlns:p14="http://schemas.microsoft.com/office/powerpoint/2010/main" val="3720556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CBE4FB-AC0E-48C0-9381-B691A97373AB}"/>
              </a:ext>
            </a:extLst>
          </p:cNvPr>
          <p:cNvSpPr txBox="1"/>
          <p:nvPr/>
        </p:nvSpPr>
        <p:spPr>
          <a:xfrm>
            <a:off x="819678" y="2003568"/>
            <a:ext cx="9857983" cy="3539430"/>
          </a:xfrm>
          <a:prstGeom prst="rect">
            <a:avLst/>
          </a:prstGeom>
          <a:noFill/>
        </p:spPr>
        <p:txBody>
          <a:bodyPr wrap="square">
            <a:spAutoFit/>
          </a:bodyPr>
          <a:lstStyle/>
          <a:p>
            <a:pPr marL="0" indent="0">
              <a:buNone/>
            </a:pPr>
            <a:r>
              <a:rPr lang="en-US" sz="2800" b="1" u="sng" dirty="0" smtClean="0">
                <a:solidFill>
                  <a:srgbClr val="C29C5B"/>
                </a:solidFill>
                <a:latin typeface="Poppins" panose="00000500000000000000" pitchFamily="2" charset="0"/>
                <a:cs typeface="Poppins" panose="00000500000000000000" pitchFamily="2" charset="0"/>
              </a:rPr>
              <a:t>Lesions </a:t>
            </a:r>
            <a:r>
              <a:rPr lang="en-US" sz="2800" b="1" u="sng" dirty="0">
                <a:solidFill>
                  <a:srgbClr val="C29C5B"/>
                </a:solidFill>
                <a:latin typeface="Poppins" panose="00000500000000000000" pitchFamily="2" charset="0"/>
                <a:cs typeface="Poppins" panose="00000500000000000000" pitchFamily="2" charset="0"/>
              </a:rPr>
              <a:t>of the Pinna</a:t>
            </a:r>
            <a:r>
              <a:rPr lang="en-US" sz="2800" dirty="0">
                <a:solidFill>
                  <a:srgbClr val="C29C5B"/>
                </a:solidFill>
                <a:latin typeface="Poppins" panose="00000500000000000000" pitchFamily="2" charset="0"/>
                <a:cs typeface="Poppins" panose="00000500000000000000" pitchFamily="2" charset="0"/>
              </a:rPr>
              <a:t> </a:t>
            </a:r>
            <a:r>
              <a:rPr lang="en-US" sz="2800" dirty="0">
                <a:latin typeface="Poppins" panose="00000500000000000000" pitchFamily="2" charset="0"/>
                <a:cs typeface="Poppins" panose="00000500000000000000" pitchFamily="2" charset="0"/>
              </a:rPr>
              <a:t>encountered are:</a:t>
            </a:r>
          </a:p>
          <a:p>
            <a:pPr marL="0" indent="0">
              <a:buNone/>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Hematoma (blood between the cartilage and skin</a:t>
            </a:r>
            <a:r>
              <a:rPr lang="en-US" sz="2800" dirty="0" smtClean="0">
                <a:latin typeface="Poppins" panose="00000500000000000000" pitchFamily="2" charset="0"/>
                <a:cs typeface="Poppins" panose="00000500000000000000" pitchFamily="2" charset="0"/>
              </a:rPr>
              <a:t>)</a:t>
            </a:r>
          </a:p>
          <a:p>
            <a:pPr marL="457200" indent="-457200">
              <a:buClr>
                <a:srgbClr val="C29C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Frostbite (portions of the Pinna appear white and feel solid to the touch) </a:t>
            </a:r>
            <a:endParaRPr lang="en-US" sz="2800" dirty="0" smtClean="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Keloid (excessive scar tissue formation)</a:t>
            </a:r>
          </a:p>
        </p:txBody>
      </p:sp>
      <p:sp>
        <p:nvSpPr>
          <p:cNvPr id="4" name="TextBox 3"/>
          <p:cNvSpPr txBox="1"/>
          <p:nvPr/>
        </p:nvSpPr>
        <p:spPr>
          <a:xfrm>
            <a:off x="819678" y="583474"/>
            <a:ext cx="5559792" cy="769441"/>
          </a:xfrm>
          <a:prstGeom prst="rect">
            <a:avLst/>
          </a:prstGeom>
          <a:noFill/>
        </p:spPr>
        <p:txBody>
          <a:bodyPr wrap="none" rtlCol="0">
            <a:spAutoFit/>
          </a:bodyPr>
          <a:lstStyle/>
          <a:p>
            <a:r>
              <a:rPr lang="en-SG" sz="4400" b="1" dirty="0">
                <a:solidFill>
                  <a:srgbClr val="0B2D46"/>
                </a:solidFill>
                <a:latin typeface="Playfair Display" panose="00000500000000000000" pitchFamily="50" charset="0"/>
              </a:rPr>
              <a:t>External Ear Disease</a:t>
            </a:r>
          </a:p>
        </p:txBody>
      </p:sp>
    </p:spTree>
    <p:extLst>
      <p:ext uri="{BB962C8B-B14F-4D97-AF65-F5344CB8AC3E}">
        <p14:creationId xmlns:p14="http://schemas.microsoft.com/office/powerpoint/2010/main" val="39762153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AC5A30-3B94-4F30-8D97-EB4B42D7CA22}"/>
              </a:ext>
            </a:extLst>
          </p:cNvPr>
          <p:cNvSpPr txBox="1"/>
          <p:nvPr/>
        </p:nvSpPr>
        <p:spPr>
          <a:xfrm>
            <a:off x="819678" y="2020507"/>
            <a:ext cx="9619989" cy="3108543"/>
          </a:xfrm>
          <a:prstGeom prst="rect">
            <a:avLst/>
          </a:prstGeom>
          <a:noFill/>
        </p:spPr>
        <p:txBody>
          <a:bodyPr wrap="square">
            <a:spAutoFit/>
          </a:bodyPr>
          <a:lstStyle/>
          <a:p>
            <a:pPr marL="0" indent="0">
              <a:buNone/>
            </a:pPr>
            <a:r>
              <a:rPr lang="en-US" sz="2800" b="1" u="sng" dirty="0" smtClean="0">
                <a:solidFill>
                  <a:srgbClr val="C29C5B"/>
                </a:solidFill>
                <a:latin typeface="Poppins" panose="00000500000000000000" pitchFamily="2" charset="0"/>
                <a:cs typeface="Poppins" panose="00000500000000000000" pitchFamily="2" charset="0"/>
              </a:rPr>
              <a:t>Infectious </a:t>
            </a:r>
            <a:r>
              <a:rPr lang="en-US" sz="2800" b="1" u="sng" dirty="0">
                <a:solidFill>
                  <a:srgbClr val="C29C5B"/>
                </a:solidFill>
                <a:latin typeface="Poppins" panose="00000500000000000000" pitchFamily="2" charset="0"/>
                <a:cs typeface="Poppins" panose="00000500000000000000" pitchFamily="2" charset="0"/>
              </a:rPr>
              <a:t>lesions</a:t>
            </a:r>
            <a:r>
              <a:rPr lang="en-US" sz="2800" dirty="0">
                <a:solidFill>
                  <a:srgbClr val="C29C5B"/>
                </a:solidFill>
                <a:latin typeface="Poppins" panose="00000500000000000000" pitchFamily="2" charset="0"/>
                <a:cs typeface="Poppins" panose="00000500000000000000" pitchFamily="2" charset="0"/>
              </a:rPr>
              <a:t> </a:t>
            </a:r>
            <a:r>
              <a:rPr lang="en-US" sz="2800" dirty="0">
                <a:latin typeface="Poppins" panose="00000500000000000000" pitchFamily="2" charset="0"/>
                <a:cs typeface="Poppins" panose="00000500000000000000" pitchFamily="2" charset="0"/>
              </a:rPr>
              <a:t>of the Pinna are not common.  Here are a few:</a:t>
            </a:r>
          </a:p>
          <a:p>
            <a:pPr marL="0" indent="0">
              <a:buNone/>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Cellulitis (infectious inflammation</a:t>
            </a:r>
            <a:r>
              <a:rPr lang="en-US" sz="2800" dirty="0" smtClean="0">
                <a:latin typeface="Poppins" panose="00000500000000000000" pitchFamily="2" charset="0"/>
                <a:cs typeface="Poppins" panose="00000500000000000000" pitchFamily="2" charset="0"/>
              </a:rPr>
              <a:t>)</a:t>
            </a:r>
          </a:p>
          <a:p>
            <a:pPr marL="457200" indent="-457200">
              <a:buClr>
                <a:srgbClr val="C29C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Sub-perichondral abscess (a contaminated wound) </a:t>
            </a:r>
          </a:p>
        </p:txBody>
      </p:sp>
      <p:sp>
        <p:nvSpPr>
          <p:cNvPr id="4" name="TextBox 3"/>
          <p:cNvSpPr txBox="1"/>
          <p:nvPr/>
        </p:nvSpPr>
        <p:spPr>
          <a:xfrm>
            <a:off x="819678" y="583474"/>
            <a:ext cx="5559792" cy="769441"/>
          </a:xfrm>
          <a:prstGeom prst="rect">
            <a:avLst/>
          </a:prstGeom>
          <a:noFill/>
        </p:spPr>
        <p:txBody>
          <a:bodyPr wrap="none" rtlCol="0">
            <a:spAutoFit/>
          </a:bodyPr>
          <a:lstStyle/>
          <a:p>
            <a:r>
              <a:rPr lang="en-SG" sz="4400" b="1" dirty="0">
                <a:solidFill>
                  <a:srgbClr val="0B2D46"/>
                </a:solidFill>
                <a:latin typeface="Playfair Display" panose="00000500000000000000" pitchFamily="50" charset="0"/>
              </a:rPr>
              <a:t>External Ear Disease</a:t>
            </a:r>
          </a:p>
        </p:txBody>
      </p:sp>
    </p:spTree>
    <p:extLst>
      <p:ext uri="{BB962C8B-B14F-4D97-AF65-F5344CB8AC3E}">
        <p14:creationId xmlns:p14="http://schemas.microsoft.com/office/powerpoint/2010/main" val="37200270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4383A5-FCEB-45C8-838C-1E998AFF6AAA}"/>
              </a:ext>
            </a:extLst>
          </p:cNvPr>
          <p:cNvSpPr txBox="1"/>
          <p:nvPr/>
        </p:nvSpPr>
        <p:spPr>
          <a:xfrm>
            <a:off x="819678" y="2007864"/>
            <a:ext cx="6721945" cy="3539430"/>
          </a:xfrm>
          <a:prstGeom prst="rect">
            <a:avLst/>
          </a:prstGeom>
          <a:noFill/>
        </p:spPr>
        <p:txBody>
          <a:bodyPr wrap="square">
            <a:spAutoFit/>
          </a:bodyPr>
          <a:lstStyle/>
          <a:p>
            <a:pPr marL="457200" indent="-457200">
              <a:buClr>
                <a:srgbClr val="C29C5B"/>
              </a:buClr>
              <a:buFont typeface="Wingdings" panose="05000000000000000000" pitchFamily="2" charset="2"/>
              <a:buChar char="v"/>
            </a:pPr>
            <a:r>
              <a:rPr lang="en-US" sz="2800" dirty="0" smtClean="0">
                <a:latin typeface="Poppins" panose="00000500000000000000" pitchFamily="2" charset="0"/>
                <a:cs typeface="Poppins" panose="00000500000000000000" pitchFamily="2" charset="0"/>
              </a:rPr>
              <a:t>Neoplastic </a:t>
            </a:r>
            <a:r>
              <a:rPr lang="en-US" sz="2800" dirty="0">
                <a:latin typeface="Poppins" panose="00000500000000000000" pitchFamily="2" charset="0"/>
                <a:cs typeface="Poppins" panose="00000500000000000000" pitchFamily="2" charset="0"/>
              </a:rPr>
              <a:t>tumors (skin cancers) of the Pinna are common.  Many are benign—few are malignant.</a:t>
            </a:r>
          </a:p>
          <a:p>
            <a:pPr marL="457200" indent="-457200">
              <a:buClr>
                <a:srgbClr val="C29C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Any lesion which is bleeding, not symmetrical in shape, or includes various colors should be referred to a dermatologist.</a:t>
            </a:r>
          </a:p>
        </p:txBody>
      </p:sp>
      <p:sp>
        <p:nvSpPr>
          <p:cNvPr id="4" name="TextBox 3"/>
          <p:cNvSpPr txBox="1"/>
          <p:nvPr/>
        </p:nvSpPr>
        <p:spPr>
          <a:xfrm>
            <a:off x="819678" y="583474"/>
            <a:ext cx="5559792" cy="769441"/>
          </a:xfrm>
          <a:prstGeom prst="rect">
            <a:avLst/>
          </a:prstGeom>
          <a:noFill/>
        </p:spPr>
        <p:txBody>
          <a:bodyPr wrap="none" rtlCol="0">
            <a:spAutoFit/>
          </a:bodyPr>
          <a:lstStyle/>
          <a:p>
            <a:r>
              <a:rPr lang="en-SG" sz="4400" b="1" dirty="0">
                <a:solidFill>
                  <a:srgbClr val="0B2D46"/>
                </a:solidFill>
                <a:latin typeface="Playfair Display" panose="00000500000000000000" pitchFamily="50" charset="0"/>
              </a:rPr>
              <a:t>External Ear Disease</a:t>
            </a:r>
          </a:p>
        </p:txBody>
      </p:sp>
    </p:spTree>
    <p:extLst>
      <p:ext uri="{BB962C8B-B14F-4D97-AF65-F5344CB8AC3E}">
        <p14:creationId xmlns:p14="http://schemas.microsoft.com/office/powerpoint/2010/main" val="23159464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D5BA22-6D2D-451A-A0E1-3B2D296EAC29}"/>
              </a:ext>
            </a:extLst>
          </p:cNvPr>
          <p:cNvSpPr txBox="1"/>
          <p:nvPr/>
        </p:nvSpPr>
        <p:spPr>
          <a:xfrm>
            <a:off x="819678" y="1804106"/>
            <a:ext cx="9720197" cy="4401205"/>
          </a:xfrm>
          <a:prstGeom prst="rect">
            <a:avLst/>
          </a:prstGeom>
          <a:noFill/>
        </p:spPr>
        <p:txBody>
          <a:bodyPr wrap="square">
            <a:spAutoFit/>
          </a:bodyPr>
          <a:lstStyle/>
          <a:p>
            <a:pPr marL="0" indent="0">
              <a:buNone/>
            </a:pPr>
            <a:r>
              <a:rPr lang="en-US" sz="2800" dirty="0" smtClean="0">
                <a:latin typeface="Poppins" panose="00000500000000000000" pitchFamily="2" charset="0"/>
                <a:cs typeface="Poppins" panose="00000500000000000000" pitchFamily="2" charset="0"/>
              </a:rPr>
              <a:t>Commonly </a:t>
            </a:r>
            <a:r>
              <a:rPr lang="en-US" sz="2800" dirty="0">
                <a:latin typeface="Poppins" panose="00000500000000000000" pitchFamily="2" charset="0"/>
                <a:cs typeface="Poppins" panose="00000500000000000000" pitchFamily="2" charset="0"/>
              </a:rPr>
              <a:t>encountered </a:t>
            </a:r>
            <a:r>
              <a:rPr lang="en-US" sz="2800" b="1" u="sng" dirty="0">
                <a:solidFill>
                  <a:srgbClr val="C29C5B"/>
                </a:solidFill>
                <a:latin typeface="Poppins" panose="00000500000000000000" pitchFamily="2" charset="0"/>
                <a:cs typeface="Poppins" panose="00000500000000000000" pitchFamily="2" charset="0"/>
              </a:rPr>
              <a:t>skin lesions</a:t>
            </a:r>
            <a:r>
              <a:rPr lang="en-US" sz="2800" dirty="0">
                <a:solidFill>
                  <a:srgbClr val="C29C5B"/>
                </a:solidFill>
                <a:latin typeface="Poppins" panose="00000500000000000000" pitchFamily="2" charset="0"/>
                <a:cs typeface="Poppins" panose="00000500000000000000" pitchFamily="2" charset="0"/>
              </a:rPr>
              <a:t> </a:t>
            </a:r>
            <a:r>
              <a:rPr lang="en-US" sz="2800" dirty="0">
                <a:latin typeface="Poppins" panose="00000500000000000000" pitchFamily="2" charset="0"/>
                <a:cs typeface="Poppins" panose="00000500000000000000" pitchFamily="2" charset="0"/>
              </a:rPr>
              <a:t>are:</a:t>
            </a:r>
          </a:p>
          <a:p>
            <a:pPr marL="0" indent="0">
              <a:buNone/>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Senile </a:t>
            </a:r>
            <a:r>
              <a:rPr lang="en-US" sz="2800" dirty="0" smtClean="0">
                <a:latin typeface="Poppins" panose="00000500000000000000" pitchFamily="2" charset="0"/>
                <a:cs typeface="Poppins" panose="00000500000000000000" pitchFamily="2" charset="0"/>
              </a:rPr>
              <a:t>Keratosis</a:t>
            </a:r>
          </a:p>
          <a:p>
            <a:pPr marL="457200" indent="-457200">
              <a:buClr>
                <a:srgbClr val="C29C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Squamous Cell </a:t>
            </a:r>
            <a:r>
              <a:rPr lang="en-US" sz="2800" dirty="0" smtClean="0">
                <a:latin typeface="Poppins" panose="00000500000000000000" pitchFamily="2" charset="0"/>
                <a:cs typeface="Poppins" panose="00000500000000000000" pitchFamily="2" charset="0"/>
              </a:rPr>
              <a:t>Carcinoma</a:t>
            </a:r>
          </a:p>
          <a:p>
            <a:pPr marL="457200" indent="-457200">
              <a:buClr>
                <a:srgbClr val="C29C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Basil Cell </a:t>
            </a:r>
            <a:r>
              <a:rPr lang="en-US" sz="2800" dirty="0" smtClean="0">
                <a:latin typeface="Poppins" panose="00000500000000000000" pitchFamily="2" charset="0"/>
                <a:cs typeface="Poppins" panose="00000500000000000000" pitchFamily="2" charset="0"/>
              </a:rPr>
              <a:t>Carcinoma</a:t>
            </a:r>
          </a:p>
          <a:p>
            <a:pPr marL="457200" indent="-457200">
              <a:buClr>
                <a:srgbClr val="C29C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Malignant melanoma (it is rare but extremely aggressive)</a:t>
            </a:r>
          </a:p>
        </p:txBody>
      </p:sp>
      <p:sp>
        <p:nvSpPr>
          <p:cNvPr id="4" name="TextBox 3"/>
          <p:cNvSpPr txBox="1"/>
          <p:nvPr/>
        </p:nvSpPr>
        <p:spPr>
          <a:xfrm>
            <a:off x="819678" y="583474"/>
            <a:ext cx="5559792" cy="769441"/>
          </a:xfrm>
          <a:prstGeom prst="rect">
            <a:avLst/>
          </a:prstGeom>
          <a:noFill/>
        </p:spPr>
        <p:txBody>
          <a:bodyPr wrap="none" rtlCol="0">
            <a:spAutoFit/>
          </a:bodyPr>
          <a:lstStyle/>
          <a:p>
            <a:r>
              <a:rPr lang="en-SG" sz="4400" b="1" dirty="0">
                <a:solidFill>
                  <a:srgbClr val="0B2D46"/>
                </a:solidFill>
                <a:latin typeface="Playfair Display" panose="00000500000000000000" pitchFamily="50" charset="0"/>
              </a:rPr>
              <a:t>External Ear Disease</a:t>
            </a:r>
          </a:p>
        </p:txBody>
      </p:sp>
    </p:spTree>
    <p:extLst>
      <p:ext uri="{BB962C8B-B14F-4D97-AF65-F5344CB8AC3E}">
        <p14:creationId xmlns:p14="http://schemas.microsoft.com/office/powerpoint/2010/main" val="33079536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F1B5D0-DF24-435C-8284-99DCD7A0324E}"/>
              </a:ext>
            </a:extLst>
          </p:cNvPr>
          <p:cNvSpPr txBox="1"/>
          <p:nvPr/>
        </p:nvSpPr>
        <p:spPr>
          <a:xfrm>
            <a:off x="819678" y="1852541"/>
            <a:ext cx="6512939" cy="3539430"/>
          </a:xfrm>
          <a:prstGeom prst="rect">
            <a:avLst/>
          </a:prstGeom>
          <a:noFill/>
        </p:spPr>
        <p:txBody>
          <a:bodyPr wrap="square">
            <a:spAutoFit/>
          </a:bodyPr>
          <a:lstStyle/>
          <a:p>
            <a:pPr marL="457200" indent="-457200">
              <a:buClr>
                <a:srgbClr val="C29C5B"/>
              </a:buClr>
              <a:buFont typeface="Wingdings" panose="05000000000000000000" pitchFamily="2" charset="2"/>
              <a:buChar char="v"/>
            </a:pPr>
            <a:r>
              <a:rPr lang="en-US" sz="2800" b="1" u="sng" dirty="0" smtClean="0">
                <a:solidFill>
                  <a:srgbClr val="C29C5B"/>
                </a:solidFill>
                <a:latin typeface="Poppins" panose="00000500000000000000" pitchFamily="2" charset="0"/>
                <a:cs typeface="Poppins" panose="00000500000000000000" pitchFamily="2" charset="0"/>
              </a:rPr>
              <a:t>Congenital </a:t>
            </a:r>
            <a:r>
              <a:rPr lang="en-US" sz="2800" b="1" u="sng" dirty="0">
                <a:solidFill>
                  <a:srgbClr val="C29C5B"/>
                </a:solidFill>
                <a:latin typeface="Poppins" panose="00000500000000000000" pitchFamily="2" charset="0"/>
                <a:cs typeface="Poppins" panose="00000500000000000000" pitchFamily="2" charset="0"/>
              </a:rPr>
              <a:t>lesions</a:t>
            </a:r>
            <a:r>
              <a:rPr lang="en-US" sz="2800" dirty="0">
                <a:solidFill>
                  <a:srgbClr val="C29C5B"/>
                </a:solidFill>
                <a:latin typeface="Poppins" panose="00000500000000000000" pitchFamily="2" charset="0"/>
                <a:cs typeface="Poppins" panose="00000500000000000000" pitchFamily="2" charset="0"/>
              </a:rPr>
              <a:t> </a:t>
            </a:r>
            <a:r>
              <a:rPr lang="en-US" sz="2800" dirty="0">
                <a:latin typeface="Poppins" panose="00000500000000000000" pitchFamily="2" charset="0"/>
                <a:cs typeface="Poppins" panose="00000500000000000000" pitchFamily="2" charset="0"/>
              </a:rPr>
              <a:t>represent abnormal shape and size of the Pinna, and/or portions of it.</a:t>
            </a:r>
          </a:p>
          <a:p>
            <a:pPr marL="457200" indent="-457200">
              <a:buClr>
                <a:srgbClr val="C29C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Note:  when these abnormalities are observed, they may provide a possible clue to defects hidden within the middle ear.</a:t>
            </a:r>
          </a:p>
        </p:txBody>
      </p:sp>
      <p:sp>
        <p:nvSpPr>
          <p:cNvPr id="4" name="TextBox 3"/>
          <p:cNvSpPr txBox="1"/>
          <p:nvPr/>
        </p:nvSpPr>
        <p:spPr>
          <a:xfrm>
            <a:off x="819678" y="583474"/>
            <a:ext cx="5559792" cy="769441"/>
          </a:xfrm>
          <a:prstGeom prst="rect">
            <a:avLst/>
          </a:prstGeom>
          <a:noFill/>
        </p:spPr>
        <p:txBody>
          <a:bodyPr wrap="none" rtlCol="0">
            <a:spAutoFit/>
          </a:bodyPr>
          <a:lstStyle/>
          <a:p>
            <a:r>
              <a:rPr lang="en-SG" sz="4400" b="1" dirty="0">
                <a:solidFill>
                  <a:srgbClr val="0B2D46"/>
                </a:solidFill>
                <a:latin typeface="Playfair Display" panose="00000500000000000000" pitchFamily="50" charset="0"/>
              </a:rPr>
              <a:t>External Ear Disease</a:t>
            </a:r>
          </a:p>
        </p:txBody>
      </p:sp>
    </p:spTree>
    <p:extLst>
      <p:ext uri="{BB962C8B-B14F-4D97-AF65-F5344CB8AC3E}">
        <p14:creationId xmlns:p14="http://schemas.microsoft.com/office/powerpoint/2010/main" val="36025543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79DD9B-F14F-4454-923F-1FABA66748F7}"/>
              </a:ext>
            </a:extLst>
          </p:cNvPr>
          <p:cNvSpPr txBox="1"/>
          <p:nvPr/>
        </p:nvSpPr>
        <p:spPr>
          <a:xfrm>
            <a:off x="819678" y="2038762"/>
            <a:ext cx="8124025" cy="3108543"/>
          </a:xfrm>
          <a:prstGeom prst="rect">
            <a:avLst/>
          </a:prstGeom>
          <a:noFill/>
        </p:spPr>
        <p:txBody>
          <a:bodyPr wrap="square">
            <a:spAutoFit/>
          </a:bodyPr>
          <a:lstStyle/>
          <a:p>
            <a:pPr marL="457200" indent="-457200">
              <a:buClr>
                <a:srgbClr val="C29C5B"/>
              </a:buClr>
              <a:buFont typeface="Wingdings" panose="05000000000000000000" pitchFamily="2" charset="2"/>
              <a:buChar char="v"/>
            </a:pPr>
            <a:r>
              <a:rPr lang="en-US" sz="2800" b="1" u="sng" dirty="0" smtClean="0">
                <a:solidFill>
                  <a:srgbClr val="C29C5B"/>
                </a:solidFill>
                <a:latin typeface="Poppins" panose="00000500000000000000" pitchFamily="2" charset="0"/>
                <a:cs typeface="Poppins" panose="00000500000000000000" pitchFamily="2" charset="0"/>
              </a:rPr>
              <a:t>Traumatic </a:t>
            </a:r>
            <a:r>
              <a:rPr lang="en-US" sz="2800" b="1" u="sng" dirty="0">
                <a:solidFill>
                  <a:srgbClr val="C29C5B"/>
                </a:solidFill>
                <a:latin typeface="Poppins" panose="00000500000000000000" pitchFamily="2" charset="0"/>
                <a:cs typeface="Poppins" panose="00000500000000000000" pitchFamily="2" charset="0"/>
              </a:rPr>
              <a:t>disease</a:t>
            </a:r>
            <a:r>
              <a:rPr lang="en-US" sz="2800" dirty="0">
                <a:solidFill>
                  <a:srgbClr val="C29C5B"/>
                </a:solidFill>
                <a:latin typeface="Poppins" panose="00000500000000000000" pitchFamily="2" charset="0"/>
                <a:cs typeface="Poppins" panose="00000500000000000000" pitchFamily="2" charset="0"/>
              </a:rPr>
              <a:t> </a:t>
            </a:r>
            <a:r>
              <a:rPr lang="en-US" sz="2800" dirty="0">
                <a:latin typeface="Poppins" panose="00000500000000000000" pitchFamily="2" charset="0"/>
                <a:cs typeface="Poppins" panose="00000500000000000000" pitchFamily="2" charset="0"/>
              </a:rPr>
              <a:t>of the external auditory canal commonly occur due to the patient or physician trying to extract a foreign body from the ear canal.</a:t>
            </a:r>
          </a:p>
          <a:p>
            <a:pPr marL="457200" indent="-457200">
              <a:buClr>
                <a:srgbClr val="C29C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Deep lacerations may become infected if not treated appropriately.</a:t>
            </a:r>
          </a:p>
        </p:txBody>
      </p:sp>
      <p:sp>
        <p:nvSpPr>
          <p:cNvPr id="4" name="TextBox 3"/>
          <p:cNvSpPr txBox="1"/>
          <p:nvPr/>
        </p:nvSpPr>
        <p:spPr>
          <a:xfrm>
            <a:off x="819678" y="583474"/>
            <a:ext cx="8542980" cy="769441"/>
          </a:xfrm>
          <a:prstGeom prst="rect">
            <a:avLst/>
          </a:prstGeom>
          <a:noFill/>
        </p:spPr>
        <p:txBody>
          <a:bodyPr wrap="none" rtlCol="0">
            <a:spAutoFit/>
          </a:bodyPr>
          <a:lstStyle/>
          <a:p>
            <a:r>
              <a:rPr lang="en-SG" sz="4400" b="1" dirty="0">
                <a:solidFill>
                  <a:srgbClr val="0B2D46"/>
                </a:solidFill>
                <a:latin typeface="Playfair Display" panose="00000500000000000000" pitchFamily="50" charset="0"/>
              </a:rPr>
              <a:t>External Auditory Canal Disease</a:t>
            </a:r>
          </a:p>
        </p:txBody>
      </p:sp>
    </p:spTree>
    <p:extLst>
      <p:ext uri="{BB962C8B-B14F-4D97-AF65-F5344CB8AC3E}">
        <p14:creationId xmlns:p14="http://schemas.microsoft.com/office/powerpoint/2010/main" val="18953394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29EE81-E1D1-47CE-BD58-CA8673F10916}"/>
              </a:ext>
            </a:extLst>
          </p:cNvPr>
          <p:cNvSpPr txBox="1"/>
          <p:nvPr/>
        </p:nvSpPr>
        <p:spPr>
          <a:xfrm>
            <a:off x="951978" y="2135748"/>
            <a:ext cx="7643382" cy="3539430"/>
          </a:xfrm>
          <a:prstGeom prst="rect">
            <a:avLst/>
          </a:prstGeom>
          <a:noFill/>
        </p:spPr>
        <p:txBody>
          <a:bodyPr wrap="square">
            <a:spAutoFit/>
          </a:bodyPr>
          <a:lstStyle/>
          <a:p>
            <a:pPr marL="457200" indent="-457200">
              <a:buClr>
                <a:srgbClr val="C29C5B"/>
              </a:buClr>
              <a:buFont typeface="Wingdings" panose="05000000000000000000" pitchFamily="2" charset="2"/>
              <a:buChar char="v"/>
            </a:pPr>
            <a:r>
              <a:rPr lang="en-US" sz="2800" dirty="0" smtClean="0">
                <a:latin typeface="Poppins" panose="00000500000000000000" pitchFamily="2" charset="0"/>
                <a:cs typeface="Poppins" panose="00000500000000000000" pitchFamily="2" charset="0"/>
              </a:rPr>
              <a:t>The </a:t>
            </a:r>
            <a:r>
              <a:rPr lang="en-US" sz="2800" dirty="0">
                <a:latin typeface="Poppins" panose="00000500000000000000" pitchFamily="2" charset="0"/>
                <a:cs typeface="Poppins" panose="00000500000000000000" pitchFamily="2" charset="0"/>
              </a:rPr>
              <a:t>most common disease condition is </a:t>
            </a:r>
            <a:r>
              <a:rPr lang="en-US" sz="2800" b="1" u="sng" dirty="0">
                <a:solidFill>
                  <a:srgbClr val="C29C5B"/>
                </a:solidFill>
                <a:latin typeface="Poppins" panose="00000500000000000000" pitchFamily="2" charset="0"/>
                <a:cs typeface="Poppins" panose="00000500000000000000" pitchFamily="2" charset="0"/>
              </a:rPr>
              <a:t>External Otitis</a:t>
            </a:r>
            <a:r>
              <a:rPr lang="en-US" sz="2800" dirty="0" smtClean="0">
                <a:latin typeface="Poppins" panose="00000500000000000000" pitchFamily="2" charset="0"/>
                <a:cs typeface="Poppins" panose="00000500000000000000" pitchFamily="2" charset="0"/>
              </a:rPr>
              <a:t>.</a:t>
            </a:r>
          </a:p>
          <a:p>
            <a:pPr marL="457200" indent="-457200">
              <a:buClr>
                <a:srgbClr val="C29C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However, there is a viral condition—Bullous Myringitis--which reveals an inflamed/red tympanic membrane and is associated with sensorineural hearing loss.</a:t>
            </a:r>
          </a:p>
        </p:txBody>
      </p:sp>
      <p:sp>
        <p:nvSpPr>
          <p:cNvPr id="4" name="TextBox 3"/>
          <p:cNvSpPr txBox="1"/>
          <p:nvPr/>
        </p:nvSpPr>
        <p:spPr>
          <a:xfrm>
            <a:off x="819678" y="583474"/>
            <a:ext cx="8542980" cy="769441"/>
          </a:xfrm>
          <a:prstGeom prst="rect">
            <a:avLst/>
          </a:prstGeom>
          <a:noFill/>
        </p:spPr>
        <p:txBody>
          <a:bodyPr wrap="none" rtlCol="0">
            <a:spAutoFit/>
          </a:bodyPr>
          <a:lstStyle/>
          <a:p>
            <a:r>
              <a:rPr lang="en-SG" sz="4400" b="1" dirty="0">
                <a:solidFill>
                  <a:srgbClr val="0B2D46"/>
                </a:solidFill>
                <a:latin typeface="Playfair Display" panose="00000500000000000000" pitchFamily="50" charset="0"/>
              </a:rPr>
              <a:t>External Auditory Canal Disease</a:t>
            </a:r>
          </a:p>
        </p:txBody>
      </p:sp>
    </p:spTree>
    <p:extLst>
      <p:ext uri="{BB962C8B-B14F-4D97-AF65-F5344CB8AC3E}">
        <p14:creationId xmlns:p14="http://schemas.microsoft.com/office/powerpoint/2010/main" val="18779221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A87F593-62F1-4CF9-AB25-0B1DB30BE88F}"/>
              </a:ext>
            </a:extLst>
          </p:cNvPr>
          <p:cNvSpPr txBox="1"/>
          <p:nvPr/>
        </p:nvSpPr>
        <p:spPr>
          <a:xfrm>
            <a:off x="819678" y="2001301"/>
            <a:ext cx="10161831" cy="3539430"/>
          </a:xfrm>
          <a:prstGeom prst="rect">
            <a:avLst/>
          </a:prstGeom>
          <a:noFill/>
        </p:spPr>
        <p:txBody>
          <a:bodyPr wrap="square">
            <a:spAutoFit/>
          </a:bodyPr>
          <a:lstStyle/>
          <a:p>
            <a:pPr marL="0" indent="0">
              <a:buNone/>
            </a:pPr>
            <a:r>
              <a:rPr lang="en-US" sz="2800" dirty="0" smtClean="0">
                <a:latin typeface="Poppins" panose="00000500000000000000" pitchFamily="2" charset="0"/>
                <a:cs typeface="Poppins" panose="00000500000000000000" pitchFamily="2" charset="0"/>
              </a:rPr>
              <a:t>Skin </a:t>
            </a:r>
            <a:r>
              <a:rPr lang="en-US" sz="2800" dirty="0">
                <a:latin typeface="Poppins" panose="00000500000000000000" pitchFamily="2" charset="0"/>
                <a:cs typeface="Poppins" panose="00000500000000000000" pitchFamily="2" charset="0"/>
              </a:rPr>
              <a:t>cancers may also be found inside the ear canal.  More commonly found will be </a:t>
            </a:r>
            <a:r>
              <a:rPr lang="en-US" sz="2800" b="1" u="sng" dirty="0">
                <a:solidFill>
                  <a:srgbClr val="C29C5B"/>
                </a:solidFill>
                <a:latin typeface="Poppins" panose="00000500000000000000" pitchFamily="2" charset="0"/>
                <a:cs typeface="Poppins" panose="00000500000000000000" pitchFamily="2" charset="0"/>
              </a:rPr>
              <a:t>benign growths</a:t>
            </a:r>
            <a:r>
              <a:rPr lang="en-US" sz="2800" dirty="0">
                <a:latin typeface="Poppins" panose="00000500000000000000" pitchFamily="2" charset="0"/>
                <a:cs typeface="Poppins" panose="00000500000000000000" pitchFamily="2" charset="0"/>
              </a:rPr>
              <a:t> such as:</a:t>
            </a:r>
          </a:p>
          <a:p>
            <a:pPr marL="0" indent="0">
              <a:buNone/>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Keratosis </a:t>
            </a:r>
            <a:r>
              <a:rPr lang="en-US" sz="2800" dirty="0" err="1">
                <a:latin typeface="Poppins" panose="00000500000000000000" pitchFamily="2" charset="0"/>
                <a:cs typeface="Poppins" panose="00000500000000000000" pitchFamily="2" charset="0"/>
              </a:rPr>
              <a:t>Obturans</a:t>
            </a:r>
            <a:r>
              <a:rPr lang="en-US" sz="2800" dirty="0">
                <a:latin typeface="Poppins" panose="00000500000000000000" pitchFamily="2" charset="0"/>
                <a:cs typeface="Poppins" panose="00000500000000000000" pitchFamily="2" charset="0"/>
              </a:rPr>
              <a:t> (a skin ball</a:t>
            </a:r>
            <a:r>
              <a:rPr lang="en-US" sz="2800" dirty="0" smtClean="0">
                <a:latin typeface="Poppins" panose="00000500000000000000" pitchFamily="2" charset="0"/>
                <a:cs typeface="Poppins" panose="00000500000000000000" pitchFamily="2" charset="0"/>
              </a:rPr>
              <a:t>)</a:t>
            </a: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Exostosis (a nodule of bone covered with skin close to the eardrum</a:t>
            </a:r>
            <a:r>
              <a:rPr lang="en-US" sz="2800" dirty="0" smtClean="0">
                <a:latin typeface="Poppins" panose="00000500000000000000" pitchFamily="2" charset="0"/>
                <a:cs typeface="Poppins" panose="00000500000000000000" pitchFamily="2" charset="0"/>
              </a:rPr>
              <a:t>)</a:t>
            </a: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Osteoma ( a nodule of bone covered with skin found closer to the second bend of the ear canal)</a:t>
            </a:r>
          </a:p>
        </p:txBody>
      </p:sp>
      <p:sp>
        <p:nvSpPr>
          <p:cNvPr id="4" name="TextBox 3"/>
          <p:cNvSpPr txBox="1"/>
          <p:nvPr/>
        </p:nvSpPr>
        <p:spPr>
          <a:xfrm>
            <a:off x="819678" y="583474"/>
            <a:ext cx="8542980" cy="769441"/>
          </a:xfrm>
          <a:prstGeom prst="rect">
            <a:avLst/>
          </a:prstGeom>
          <a:noFill/>
        </p:spPr>
        <p:txBody>
          <a:bodyPr wrap="none" rtlCol="0">
            <a:spAutoFit/>
          </a:bodyPr>
          <a:lstStyle/>
          <a:p>
            <a:r>
              <a:rPr lang="en-SG" sz="4400" b="1" dirty="0">
                <a:solidFill>
                  <a:srgbClr val="0B2D46"/>
                </a:solidFill>
                <a:latin typeface="Playfair Display" panose="00000500000000000000" pitchFamily="50" charset="0"/>
              </a:rPr>
              <a:t>External Auditory Canal Disease</a:t>
            </a:r>
          </a:p>
        </p:txBody>
      </p:sp>
    </p:spTree>
    <p:extLst>
      <p:ext uri="{BB962C8B-B14F-4D97-AF65-F5344CB8AC3E}">
        <p14:creationId xmlns:p14="http://schemas.microsoft.com/office/powerpoint/2010/main" val="26686218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1577867-F237-4858-AC5F-70816DD483E9}"/>
              </a:ext>
            </a:extLst>
          </p:cNvPr>
          <p:cNvSpPr txBox="1"/>
          <p:nvPr/>
        </p:nvSpPr>
        <p:spPr>
          <a:xfrm>
            <a:off x="901873" y="1918510"/>
            <a:ext cx="9482203" cy="3539430"/>
          </a:xfrm>
          <a:prstGeom prst="rect">
            <a:avLst/>
          </a:prstGeom>
          <a:noFill/>
        </p:spPr>
        <p:txBody>
          <a:bodyPr wrap="square">
            <a:spAutoFit/>
          </a:bodyPr>
          <a:lstStyle/>
          <a:p>
            <a:pPr marL="0" indent="0">
              <a:buNone/>
            </a:pPr>
            <a:r>
              <a:rPr lang="en-US" sz="2800" b="1" u="sng" dirty="0" smtClean="0">
                <a:solidFill>
                  <a:srgbClr val="C29C5B"/>
                </a:solidFill>
                <a:latin typeface="Poppins" panose="00000500000000000000" pitchFamily="2" charset="0"/>
                <a:cs typeface="Poppins" panose="00000500000000000000" pitchFamily="2" charset="0"/>
              </a:rPr>
              <a:t>Congenital </a:t>
            </a:r>
            <a:r>
              <a:rPr lang="en-US" sz="2800" b="1" u="sng" dirty="0">
                <a:solidFill>
                  <a:srgbClr val="C29C5B"/>
                </a:solidFill>
                <a:latin typeface="Poppins" panose="00000500000000000000" pitchFamily="2" charset="0"/>
                <a:cs typeface="Poppins" panose="00000500000000000000" pitchFamily="2" charset="0"/>
              </a:rPr>
              <a:t>abnormalities</a:t>
            </a:r>
            <a:r>
              <a:rPr lang="en-US" sz="2800" dirty="0">
                <a:solidFill>
                  <a:srgbClr val="C29C5B"/>
                </a:solidFill>
                <a:latin typeface="Poppins" panose="00000500000000000000" pitchFamily="2" charset="0"/>
                <a:cs typeface="Poppins" panose="00000500000000000000" pitchFamily="2" charset="0"/>
              </a:rPr>
              <a:t> </a:t>
            </a:r>
            <a:r>
              <a:rPr lang="en-US" sz="2800" dirty="0">
                <a:latin typeface="Poppins" panose="00000500000000000000" pitchFamily="2" charset="0"/>
                <a:cs typeface="Poppins" panose="00000500000000000000" pitchFamily="2" charset="0"/>
              </a:rPr>
              <a:t>may be found regarding the ear canal.</a:t>
            </a:r>
          </a:p>
          <a:p>
            <a:pPr marL="0" indent="0">
              <a:buNone/>
            </a:pPr>
            <a:r>
              <a:rPr lang="en-US" sz="2800" dirty="0">
                <a:latin typeface="Poppins" panose="00000500000000000000" pitchFamily="2" charset="0"/>
                <a:cs typeface="Poppins" panose="00000500000000000000" pitchFamily="2" charset="0"/>
              </a:rPr>
              <a:t>  </a:t>
            </a:r>
          </a:p>
          <a:p>
            <a:pPr marL="0" indent="0">
              <a:buNone/>
            </a:pPr>
            <a:r>
              <a:rPr lang="en-US" sz="2800" dirty="0">
                <a:latin typeface="Poppins" panose="00000500000000000000" pitchFamily="2" charset="0"/>
                <a:cs typeface="Poppins" panose="00000500000000000000" pitchFamily="2" charset="0"/>
              </a:rPr>
              <a:t>Two forms found are</a:t>
            </a:r>
            <a:r>
              <a:rPr lang="en-US" sz="2800" dirty="0" smtClean="0">
                <a:latin typeface="Poppins" panose="00000500000000000000" pitchFamily="2" charset="0"/>
                <a:cs typeface="Poppins" panose="00000500000000000000" pitchFamily="2" charset="0"/>
              </a:rPr>
              <a:t>:</a:t>
            </a:r>
          </a:p>
          <a:p>
            <a:pPr marL="0" indent="0">
              <a:buNone/>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i="1" dirty="0">
                <a:latin typeface="Poppins" panose="00000500000000000000" pitchFamily="2" charset="0"/>
                <a:cs typeface="Poppins" panose="00000500000000000000" pitchFamily="2" charset="0"/>
              </a:rPr>
              <a:t>Membranous Atresia (tissue “plug</a:t>
            </a:r>
            <a:r>
              <a:rPr lang="en-US" sz="2800" i="1" dirty="0" smtClean="0">
                <a:latin typeface="Poppins" panose="00000500000000000000" pitchFamily="2" charset="0"/>
                <a:cs typeface="Poppins" panose="00000500000000000000" pitchFamily="2" charset="0"/>
              </a:rPr>
              <a:t>”)</a:t>
            </a:r>
          </a:p>
          <a:p>
            <a:pPr marL="457200" indent="-457200">
              <a:buClr>
                <a:srgbClr val="C29C5B"/>
              </a:buClr>
              <a:buFont typeface="Wingdings" panose="05000000000000000000" pitchFamily="2" charset="2"/>
              <a:buChar char="v"/>
            </a:pPr>
            <a:endParaRPr lang="en-US" sz="2800" i="1"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i="1" dirty="0">
                <a:latin typeface="Poppins" panose="00000500000000000000" pitchFamily="2" charset="0"/>
                <a:cs typeface="Poppins" panose="00000500000000000000" pitchFamily="2" charset="0"/>
              </a:rPr>
              <a:t>Bony Atresia (bony “plug”)</a:t>
            </a:r>
          </a:p>
        </p:txBody>
      </p:sp>
      <p:sp>
        <p:nvSpPr>
          <p:cNvPr id="4" name="TextBox 3"/>
          <p:cNvSpPr txBox="1"/>
          <p:nvPr/>
        </p:nvSpPr>
        <p:spPr>
          <a:xfrm>
            <a:off x="819678" y="583474"/>
            <a:ext cx="8542980" cy="769441"/>
          </a:xfrm>
          <a:prstGeom prst="rect">
            <a:avLst/>
          </a:prstGeom>
          <a:noFill/>
        </p:spPr>
        <p:txBody>
          <a:bodyPr wrap="none" rtlCol="0">
            <a:spAutoFit/>
          </a:bodyPr>
          <a:lstStyle/>
          <a:p>
            <a:r>
              <a:rPr lang="en-SG" sz="4400" b="1" dirty="0">
                <a:solidFill>
                  <a:srgbClr val="0B2D46"/>
                </a:solidFill>
                <a:latin typeface="Playfair Display" panose="00000500000000000000" pitchFamily="50" charset="0"/>
              </a:rPr>
              <a:t>External Auditory Canal Disease</a:t>
            </a:r>
          </a:p>
        </p:txBody>
      </p:sp>
    </p:spTree>
    <p:extLst>
      <p:ext uri="{BB962C8B-B14F-4D97-AF65-F5344CB8AC3E}">
        <p14:creationId xmlns:p14="http://schemas.microsoft.com/office/powerpoint/2010/main" val="19778849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9BE53F-D7C7-412F-8C61-ADCAEC699D31}"/>
              </a:ext>
            </a:extLst>
          </p:cNvPr>
          <p:cNvSpPr txBox="1"/>
          <p:nvPr/>
        </p:nvSpPr>
        <p:spPr>
          <a:xfrm>
            <a:off x="819678" y="1777979"/>
            <a:ext cx="9983242" cy="3970318"/>
          </a:xfrm>
          <a:prstGeom prst="rect">
            <a:avLst/>
          </a:prstGeom>
          <a:noFill/>
        </p:spPr>
        <p:txBody>
          <a:bodyPr wrap="square">
            <a:spAutoFit/>
          </a:bodyPr>
          <a:lstStyle/>
          <a:p>
            <a:pPr marL="0" indent="0">
              <a:buNone/>
            </a:pPr>
            <a:r>
              <a:rPr lang="en-US" sz="2800" b="1" u="sng" dirty="0" smtClean="0">
                <a:solidFill>
                  <a:srgbClr val="C29C5B"/>
                </a:solidFill>
                <a:latin typeface="Poppins" panose="00000500000000000000" pitchFamily="2" charset="0"/>
                <a:cs typeface="Poppins" panose="00000500000000000000" pitchFamily="2" charset="0"/>
              </a:rPr>
              <a:t>Trauma</a:t>
            </a:r>
            <a:r>
              <a:rPr lang="en-US" sz="2800" dirty="0" smtClean="0">
                <a:latin typeface="Poppins" panose="00000500000000000000" pitchFamily="2" charset="0"/>
                <a:cs typeface="Poppins" panose="00000500000000000000" pitchFamily="2" charset="0"/>
              </a:rPr>
              <a:t> of the TM or </a:t>
            </a:r>
            <a:r>
              <a:rPr lang="en-US" sz="2800" dirty="0" err="1" smtClean="0">
                <a:latin typeface="Poppins" panose="00000500000000000000" pitchFamily="2" charset="0"/>
                <a:cs typeface="Poppins" panose="00000500000000000000" pitchFamily="2" charset="0"/>
              </a:rPr>
              <a:t>ossicles</a:t>
            </a:r>
            <a:r>
              <a:rPr lang="en-US" sz="2800" dirty="0" smtClean="0">
                <a:latin typeface="Poppins" panose="00000500000000000000" pitchFamily="2" charset="0"/>
                <a:cs typeface="Poppins" panose="00000500000000000000" pitchFamily="2" charset="0"/>
              </a:rPr>
              <a:t> often occurs from:</a:t>
            </a:r>
          </a:p>
          <a:p>
            <a:pPr marL="0" indent="0">
              <a:buNone/>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An explosion</a:t>
            </a: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A puncture </a:t>
            </a: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A burn</a:t>
            </a:r>
          </a:p>
          <a:p>
            <a:pPr marL="0" indent="0">
              <a:buNone/>
            </a:pPr>
            <a:endParaRPr lang="en-US" sz="2800" dirty="0">
              <a:latin typeface="Poppins" panose="00000500000000000000" pitchFamily="2" charset="0"/>
              <a:cs typeface="Poppins" panose="00000500000000000000" pitchFamily="2" charset="0"/>
            </a:endParaRPr>
          </a:p>
          <a:p>
            <a:pPr marL="0" indent="0">
              <a:buNone/>
            </a:pPr>
            <a:r>
              <a:rPr lang="en-US" sz="2800" i="1" dirty="0">
                <a:latin typeface="Poppins" panose="00000500000000000000" pitchFamily="2" charset="0"/>
                <a:cs typeface="Poppins" panose="00000500000000000000" pitchFamily="2" charset="0"/>
              </a:rPr>
              <a:t>Note:  A severe enough trauma may also fracture the temporal bone and result in a fistula (cerebrospinal fluid leak).</a:t>
            </a:r>
          </a:p>
        </p:txBody>
      </p:sp>
      <p:sp>
        <p:nvSpPr>
          <p:cNvPr id="4" name="TextBox 3"/>
          <p:cNvSpPr txBox="1"/>
          <p:nvPr/>
        </p:nvSpPr>
        <p:spPr>
          <a:xfrm>
            <a:off x="819678" y="583474"/>
            <a:ext cx="5173468" cy="769441"/>
          </a:xfrm>
          <a:prstGeom prst="rect">
            <a:avLst/>
          </a:prstGeom>
          <a:noFill/>
        </p:spPr>
        <p:txBody>
          <a:bodyPr wrap="none" rtlCol="0">
            <a:spAutoFit/>
          </a:bodyPr>
          <a:lstStyle/>
          <a:p>
            <a:r>
              <a:rPr lang="en-SG" sz="4400" b="1" dirty="0" smtClean="0">
                <a:solidFill>
                  <a:srgbClr val="0B2D46"/>
                </a:solidFill>
                <a:latin typeface="Playfair Display" panose="00000500000000000000" pitchFamily="50" charset="0"/>
              </a:rPr>
              <a:t>Middle Ear Disease</a:t>
            </a:r>
            <a:endParaRPr lang="en-SG" sz="4400" b="1" dirty="0">
              <a:solidFill>
                <a:srgbClr val="0B2D46"/>
              </a:solidFill>
              <a:latin typeface="Playfair Display" panose="00000500000000000000" pitchFamily="50" charset="0"/>
            </a:endParaRPr>
          </a:p>
        </p:txBody>
      </p:sp>
    </p:spTree>
    <p:extLst>
      <p:ext uri="{BB962C8B-B14F-4D97-AF65-F5344CB8AC3E}">
        <p14:creationId xmlns:p14="http://schemas.microsoft.com/office/powerpoint/2010/main" val="7229570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5E14DE-EADF-4A47-93C0-90C93DDCBCC5}"/>
              </a:ext>
            </a:extLst>
          </p:cNvPr>
          <p:cNvSpPr txBox="1"/>
          <p:nvPr/>
        </p:nvSpPr>
        <p:spPr>
          <a:xfrm>
            <a:off x="819679" y="2028024"/>
            <a:ext cx="9439018" cy="3108543"/>
          </a:xfrm>
          <a:prstGeom prst="rect">
            <a:avLst/>
          </a:prstGeom>
          <a:noFill/>
        </p:spPr>
        <p:txBody>
          <a:bodyPr wrap="square">
            <a:spAutoFit/>
          </a:bodyPr>
          <a:lstStyle/>
          <a:p>
            <a:pPr marL="0" indent="0">
              <a:buNone/>
            </a:pPr>
            <a:r>
              <a:rPr lang="en-US" sz="2800" b="1" u="sng" dirty="0" smtClean="0">
                <a:solidFill>
                  <a:srgbClr val="C29C5B"/>
                </a:solidFill>
                <a:latin typeface="Poppins" panose="00000500000000000000" pitchFamily="2" charset="0"/>
                <a:cs typeface="Poppins" panose="00000500000000000000" pitchFamily="2" charset="0"/>
              </a:rPr>
              <a:t>Infectious </a:t>
            </a:r>
            <a:r>
              <a:rPr lang="en-US" sz="2800" b="1" u="sng" dirty="0">
                <a:solidFill>
                  <a:srgbClr val="C29C5B"/>
                </a:solidFill>
                <a:latin typeface="Poppins" panose="00000500000000000000" pitchFamily="2" charset="0"/>
                <a:cs typeface="Poppins" panose="00000500000000000000" pitchFamily="2" charset="0"/>
              </a:rPr>
              <a:t>disease</a:t>
            </a:r>
            <a:r>
              <a:rPr lang="en-US" sz="2800" dirty="0">
                <a:solidFill>
                  <a:srgbClr val="C29C5B"/>
                </a:solidFill>
                <a:latin typeface="Poppins" panose="00000500000000000000" pitchFamily="2" charset="0"/>
                <a:cs typeface="Poppins" panose="00000500000000000000" pitchFamily="2" charset="0"/>
              </a:rPr>
              <a:t> </a:t>
            </a:r>
            <a:r>
              <a:rPr lang="en-US" sz="2800" dirty="0">
                <a:latin typeface="Poppins" panose="00000500000000000000" pitchFamily="2" charset="0"/>
                <a:cs typeface="Poppins" panose="00000500000000000000" pitchFamily="2" charset="0"/>
              </a:rPr>
              <a:t>encountered within the middle ear are commonly:</a:t>
            </a:r>
          </a:p>
          <a:p>
            <a:pPr marL="0" indent="0">
              <a:buNone/>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Suppurative Otitis Media (either acute or serous</a:t>
            </a:r>
            <a:r>
              <a:rPr lang="en-US" sz="2800" dirty="0" smtClean="0">
                <a:latin typeface="Poppins" panose="00000500000000000000" pitchFamily="2" charset="0"/>
                <a:cs typeface="Poppins" panose="00000500000000000000" pitchFamily="2" charset="0"/>
              </a:rPr>
              <a:t>)</a:t>
            </a:r>
          </a:p>
          <a:p>
            <a:pPr marL="457200" indent="-457200">
              <a:buClr>
                <a:srgbClr val="C29C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Acute Mastoiditis (a condition which occurs when otitis media goes untreated)</a:t>
            </a:r>
          </a:p>
        </p:txBody>
      </p:sp>
      <p:sp>
        <p:nvSpPr>
          <p:cNvPr id="4" name="TextBox 3"/>
          <p:cNvSpPr txBox="1"/>
          <p:nvPr/>
        </p:nvSpPr>
        <p:spPr>
          <a:xfrm>
            <a:off x="819678" y="583474"/>
            <a:ext cx="5173468" cy="769441"/>
          </a:xfrm>
          <a:prstGeom prst="rect">
            <a:avLst/>
          </a:prstGeom>
          <a:noFill/>
        </p:spPr>
        <p:txBody>
          <a:bodyPr wrap="none" rtlCol="0">
            <a:spAutoFit/>
          </a:bodyPr>
          <a:lstStyle/>
          <a:p>
            <a:r>
              <a:rPr lang="en-SG" sz="4400" b="1" dirty="0" smtClean="0">
                <a:solidFill>
                  <a:srgbClr val="0B2D46"/>
                </a:solidFill>
                <a:latin typeface="Playfair Display" panose="00000500000000000000" pitchFamily="50" charset="0"/>
              </a:rPr>
              <a:t>Middle Ear Disease</a:t>
            </a:r>
            <a:endParaRPr lang="en-SG" sz="4400" b="1" dirty="0">
              <a:solidFill>
                <a:srgbClr val="0B2D46"/>
              </a:solidFill>
              <a:latin typeface="Playfair Display" panose="00000500000000000000" pitchFamily="50" charset="0"/>
            </a:endParaRPr>
          </a:p>
        </p:txBody>
      </p:sp>
    </p:spTree>
    <p:extLst>
      <p:ext uri="{BB962C8B-B14F-4D97-AF65-F5344CB8AC3E}">
        <p14:creationId xmlns:p14="http://schemas.microsoft.com/office/powerpoint/2010/main" val="13096165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9B985C-D7D0-4CFA-B8E2-7ADFA82AC231}"/>
              </a:ext>
            </a:extLst>
          </p:cNvPr>
          <p:cNvSpPr txBox="1"/>
          <p:nvPr/>
        </p:nvSpPr>
        <p:spPr>
          <a:xfrm>
            <a:off x="819678" y="1784184"/>
            <a:ext cx="9569885" cy="4401205"/>
          </a:xfrm>
          <a:prstGeom prst="rect">
            <a:avLst/>
          </a:prstGeom>
          <a:noFill/>
        </p:spPr>
        <p:txBody>
          <a:bodyPr wrap="square">
            <a:spAutoFit/>
          </a:bodyPr>
          <a:lstStyle/>
          <a:p>
            <a:pPr marL="0" indent="0">
              <a:buNone/>
            </a:pPr>
            <a:r>
              <a:rPr lang="en-US" sz="2800" b="1" u="sng" dirty="0" smtClean="0">
                <a:solidFill>
                  <a:srgbClr val="C29C5B"/>
                </a:solidFill>
                <a:latin typeface="Poppins" panose="00000500000000000000" pitchFamily="2" charset="0"/>
                <a:cs typeface="Poppins" panose="00000500000000000000" pitchFamily="2" charset="0"/>
              </a:rPr>
              <a:t>Benign </a:t>
            </a:r>
            <a:r>
              <a:rPr lang="en-US" sz="2800" b="1" u="sng" dirty="0">
                <a:solidFill>
                  <a:srgbClr val="C29C5B"/>
                </a:solidFill>
                <a:latin typeface="Poppins" panose="00000500000000000000" pitchFamily="2" charset="0"/>
                <a:cs typeface="Poppins" panose="00000500000000000000" pitchFamily="2" charset="0"/>
              </a:rPr>
              <a:t>growths</a:t>
            </a:r>
            <a:r>
              <a:rPr lang="en-US" sz="2800" dirty="0">
                <a:solidFill>
                  <a:srgbClr val="C29C5B"/>
                </a:solidFill>
                <a:latin typeface="Poppins" panose="00000500000000000000" pitchFamily="2" charset="0"/>
                <a:cs typeface="Poppins" panose="00000500000000000000" pitchFamily="2" charset="0"/>
              </a:rPr>
              <a:t> </a:t>
            </a:r>
            <a:r>
              <a:rPr lang="en-US" sz="2800" dirty="0">
                <a:latin typeface="Poppins" panose="00000500000000000000" pitchFamily="2" charset="0"/>
                <a:cs typeface="Poppins" panose="00000500000000000000" pitchFamily="2" charset="0"/>
              </a:rPr>
              <a:t>may also occur within the middle ear</a:t>
            </a:r>
            <a:r>
              <a:rPr lang="en-US" sz="2800" dirty="0" smtClean="0">
                <a:latin typeface="Poppins" panose="00000500000000000000" pitchFamily="2" charset="0"/>
                <a:cs typeface="Poppins" panose="00000500000000000000" pitchFamily="2" charset="0"/>
              </a:rPr>
              <a:t>. </a:t>
            </a:r>
            <a:r>
              <a:rPr lang="en-US" sz="2800" dirty="0">
                <a:latin typeface="Poppins" panose="00000500000000000000" pitchFamily="2" charset="0"/>
                <a:cs typeface="Poppins" panose="00000500000000000000" pitchFamily="2" charset="0"/>
              </a:rPr>
              <a:t>Some common growths are:</a:t>
            </a:r>
          </a:p>
          <a:p>
            <a:pPr marL="0" indent="0">
              <a:buNone/>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Cholesteatoma (enlarged section of skin tissue</a:t>
            </a:r>
            <a:r>
              <a:rPr lang="en-US" sz="2800" dirty="0" smtClean="0">
                <a:latin typeface="Poppins" panose="00000500000000000000" pitchFamily="2" charset="0"/>
                <a:cs typeface="Poppins" panose="00000500000000000000" pitchFamily="2" charset="0"/>
              </a:rPr>
              <a:t>)</a:t>
            </a:r>
          </a:p>
          <a:p>
            <a:pPr marL="457200" indent="-457200">
              <a:buClr>
                <a:srgbClr val="C29C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Osteomas (benign bony growths</a:t>
            </a:r>
            <a:r>
              <a:rPr lang="en-US" sz="2800" dirty="0" smtClean="0">
                <a:latin typeface="Poppins" panose="00000500000000000000" pitchFamily="2" charset="0"/>
                <a:cs typeface="Poppins" panose="00000500000000000000" pitchFamily="2" charset="0"/>
              </a:rPr>
              <a:t>)</a:t>
            </a:r>
          </a:p>
          <a:p>
            <a:pPr marL="457200" indent="-457200">
              <a:buClr>
                <a:srgbClr val="C29C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Glomus Tumors (a reddish-blue mass seen through/behind the eardrum often associated with pulsatile tinnitus)</a:t>
            </a:r>
          </a:p>
        </p:txBody>
      </p:sp>
      <p:sp>
        <p:nvSpPr>
          <p:cNvPr id="4" name="TextBox 3"/>
          <p:cNvSpPr txBox="1"/>
          <p:nvPr/>
        </p:nvSpPr>
        <p:spPr>
          <a:xfrm>
            <a:off x="819678" y="583474"/>
            <a:ext cx="5173468" cy="769441"/>
          </a:xfrm>
          <a:prstGeom prst="rect">
            <a:avLst/>
          </a:prstGeom>
          <a:noFill/>
        </p:spPr>
        <p:txBody>
          <a:bodyPr wrap="none" rtlCol="0">
            <a:spAutoFit/>
          </a:bodyPr>
          <a:lstStyle/>
          <a:p>
            <a:r>
              <a:rPr lang="en-SG" sz="4400" b="1" dirty="0" smtClean="0">
                <a:solidFill>
                  <a:srgbClr val="0B2D46"/>
                </a:solidFill>
                <a:latin typeface="Playfair Display" panose="00000500000000000000" pitchFamily="50" charset="0"/>
              </a:rPr>
              <a:t>Middle Ear Disease</a:t>
            </a:r>
            <a:endParaRPr lang="en-SG" sz="4400" b="1" dirty="0">
              <a:solidFill>
                <a:srgbClr val="0B2D46"/>
              </a:solidFill>
              <a:latin typeface="Playfair Display" panose="00000500000000000000" pitchFamily="50" charset="0"/>
            </a:endParaRPr>
          </a:p>
        </p:txBody>
      </p:sp>
    </p:spTree>
    <p:extLst>
      <p:ext uri="{BB962C8B-B14F-4D97-AF65-F5344CB8AC3E}">
        <p14:creationId xmlns:p14="http://schemas.microsoft.com/office/powerpoint/2010/main" val="30919226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550419-DCE2-4750-ABC1-A71455B98E8C}"/>
              </a:ext>
            </a:extLst>
          </p:cNvPr>
          <p:cNvSpPr txBox="1"/>
          <p:nvPr/>
        </p:nvSpPr>
        <p:spPr>
          <a:xfrm>
            <a:off x="819678" y="1820092"/>
            <a:ext cx="8201416" cy="2677656"/>
          </a:xfrm>
          <a:prstGeom prst="rect">
            <a:avLst/>
          </a:prstGeom>
          <a:noFill/>
        </p:spPr>
        <p:txBody>
          <a:bodyPr wrap="square">
            <a:spAutoFit/>
          </a:bodyPr>
          <a:lstStyle/>
          <a:p>
            <a:pPr marL="0" indent="0">
              <a:buNone/>
            </a:pPr>
            <a:r>
              <a:rPr lang="en-US" sz="2800" b="1" u="sng" dirty="0" smtClean="0">
                <a:solidFill>
                  <a:srgbClr val="C29C5B"/>
                </a:solidFill>
                <a:latin typeface="Poppins" panose="00000500000000000000" pitchFamily="2" charset="0"/>
                <a:cs typeface="Poppins" panose="00000500000000000000" pitchFamily="2" charset="0"/>
              </a:rPr>
              <a:t>Congenital </a:t>
            </a:r>
            <a:r>
              <a:rPr lang="en-US" sz="2800" b="1" u="sng" dirty="0">
                <a:solidFill>
                  <a:srgbClr val="C29C5B"/>
                </a:solidFill>
                <a:latin typeface="Poppins" panose="00000500000000000000" pitchFamily="2" charset="0"/>
                <a:cs typeface="Poppins" panose="00000500000000000000" pitchFamily="2" charset="0"/>
              </a:rPr>
              <a:t>disease</a:t>
            </a:r>
            <a:r>
              <a:rPr lang="en-US" sz="2800" dirty="0">
                <a:solidFill>
                  <a:srgbClr val="C29C5B"/>
                </a:solidFill>
                <a:latin typeface="Poppins" panose="00000500000000000000" pitchFamily="2" charset="0"/>
                <a:cs typeface="Poppins" panose="00000500000000000000" pitchFamily="2" charset="0"/>
              </a:rPr>
              <a:t> </a:t>
            </a:r>
            <a:r>
              <a:rPr lang="en-US" sz="2800" dirty="0">
                <a:latin typeface="Poppins" panose="00000500000000000000" pitchFamily="2" charset="0"/>
                <a:cs typeface="Poppins" panose="00000500000000000000" pitchFamily="2" charset="0"/>
              </a:rPr>
              <a:t>of the middle ear often includes</a:t>
            </a:r>
            <a:r>
              <a:rPr lang="en-US" sz="2800" dirty="0" smtClean="0">
                <a:latin typeface="Poppins" panose="00000500000000000000" pitchFamily="2" charset="0"/>
                <a:cs typeface="Poppins" panose="00000500000000000000" pitchFamily="2" charset="0"/>
              </a:rPr>
              <a:t>:</a:t>
            </a:r>
          </a:p>
          <a:p>
            <a:pPr marL="0" indent="0">
              <a:buNone/>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Fixation of the Stapes</a:t>
            </a: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Ossicle’s absence</a:t>
            </a: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Fusion of ossicles to the temporal bone</a:t>
            </a:r>
          </a:p>
        </p:txBody>
      </p:sp>
      <p:sp>
        <p:nvSpPr>
          <p:cNvPr id="4" name="TextBox 3"/>
          <p:cNvSpPr txBox="1"/>
          <p:nvPr/>
        </p:nvSpPr>
        <p:spPr>
          <a:xfrm>
            <a:off x="819678" y="583474"/>
            <a:ext cx="5173468" cy="769441"/>
          </a:xfrm>
          <a:prstGeom prst="rect">
            <a:avLst/>
          </a:prstGeom>
          <a:noFill/>
        </p:spPr>
        <p:txBody>
          <a:bodyPr wrap="none" rtlCol="0">
            <a:spAutoFit/>
          </a:bodyPr>
          <a:lstStyle/>
          <a:p>
            <a:r>
              <a:rPr lang="en-SG" sz="4400" b="1" dirty="0" smtClean="0">
                <a:solidFill>
                  <a:srgbClr val="0B2D46"/>
                </a:solidFill>
                <a:latin typeface="Playfair Display" panose="00000500000000000000" pitchFamily="50" charset="0"/>
              </a:rPr>
              <a:t>Middle Ear Disease</a:t>
            </a:r>
            <a:endParaRPr lang="en-SG" sz="4400" b="1" dirty="0">
              <a:solidFill>
                <a:srgbClr val="0B2D46"/>
              </a:solidFill>
              <a:latin typeface="Playfair Display" panose="00000500000000000000" pitchFamily="50" charset="0"/>
            </a:endParaRPr>
          </a:p>
        </p:txBody>
      </p:sp>
    </p:spTree>
    <p:extLst>
      <p:ext uri="{BB962C8B-B14F-4D97-AF65-F5344CB8AC3E}">
        <p14:creationId xmlns:p14="http://schemas.microsoft.com/office/powerpoint/2010/main" val="22009877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54CDB0-550F-40E8-9D3B-7FB54ABCF72E}"/>
              </a:ext>
            </a:extLst>
          </p:cNvPr>
          <p:cNvSpPr txBox="1"/>
          <p:nvPr/>
        </p:nvSpPr>
        <p:spPr>
          <a:xfrm>
            <a:off x="819678" y="2047589"/>
            <a:ext cx="9707671" cy="3108543"/>
          </a:xfrm>
          <a:prstGeom prst="rect">
            <a:avLst/>
          </a:prstGeom>
          <a:noFill/>
        </p:spPr>
        <p:txBody>
          <a:bodyPr wrap="square">
            <a:spAutoFit/>
          </a:bodyPr>
          <a:lstStyle/>
          <a:p>
            <a:pPr marL="0" indent="0">
              <a:buNone/>
            </a:pPr>
            <a:r>
              <a:rPr lang="en-US" sz="2800" b="1" u="sng" dirty="0" smtClean="0">
                <a:solidFill>
                  <a:srgbClr val="C29C5B"/>
                </a:solidFill>
                <a:latin typeface="Poppins" panose="00000500000000000000" pitchFamily="2" charset="0"/>
                <a:cs typeface="Poppins" panose="00000500000000000000" pitchFamily="2" charset="0"/>
              </a:rPr>
              <a:t>Trauma </a:t>
            </a:r>
            <a:r>
              <a:rPr lang="en-US" sz="2800" b="1" u="sng" dirty="0">
                <a:solidFill>
                  <a:srgbClr val="C29C5B"/>
                </a:solidFill>
                <a:latin typeface="Poppins" panose="00000500000000000000" pitchFamily="2" charset="0"/>
                <a:cs typeface="Poppins" panose="00000500000000000000" pitchFamily="2" charset="0"/>
              </a:rPr>
              <a:t>and aging</a:t>
            </a:r>
            <a:r>
              <a:rPr lang="en-US" sz="2800" dirty="0">
                <a:solidFill>
                  <a:srgbClr val="C29C5B"/>
                </a:solidFill>
                <a:latin typeface="Poppins" panose="00000500000000000000" pitchFamily="2" charset="0"/>
                <a:cs typeface="Poppins" panose="00000500000000000000" pitchFamily="2" charset="0"/>
              </a:rPr>
              <a:t> </a:t>
            </a:r>
            <a:r>
              <a:rPr lang="en-US" sz="2800" dirty="0">
                <a:latin typeface="Poppins" panose="00000500000000000000" pitchFamily="2" charset="0"/>
                <a:cs typeface="Poppins" panose="00000500000000000000" pitchFamily="2" charset="0"/>
              </a:rPr>
              <a:t>include:</a:t>
            </a:r>
          </a:p>
          <a:p>
            <a:pPr marL="0" indent="0">
              <a:buNone/>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Noise induced hearing </a:t>
            </a:r>
            <a:r>
              <a:rPr lang="en-US" sz="2800" dirty="0" smtClean="0">
                <a:latin typeface="Poppins" panose="00000500000000000000" pitchFamily="2" charset="0"/>
                <a:cs typeface="Poppins" panose="00000500000000000000" pitchFamily="2" charset="0"/>
              </a:rPr>
              <a:t>loss</a:t>
            </a:r>
          </a:p>
          <a:p>
            <a:pPr marL="457200" indent="-457200">
              <a:buClr>
                <a:srgbClr val="C29C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Presbycusis (old age hearing loss</a:t>
            </a:r>
            <a:r>
              <a:rPr lang="en-US" sz="2800" dirty="0" smtClean="0">
                <a:latin typeface="Poppins" panose="00000500000000000000" pitchFamily="2" charset="0"/>
                <a:cs typeface="Poppins" panose="00000500000000000000" pitchFamily="2" charset="0"/>
              </a:rPr>
              <a:t>)</a:t>
            </a:r>
          </a:p>
          <a:p>
            <a:pPr marL="457200" indent="-457200">
              <a:buClr>
                <a:srgbClr val="C29C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Fractures of the temporal bone</a:t>
            </a:r>
          </a:p>
        </p:txBody>
      </p:sp>
      <p:sp>
        <p:nvSpPr>
          <p:cNvPr id="4" name="TextBox 3"/>
          <p:cNvSpPr txBox="1"/>
          <p:nvPr/>
        </p:nvSpPr>
        <p:spPr>
          <a:xfrm>
            <a:off x="819678" y="583474"/>
            <a:ext cx="6654770" cy="769441"/>
          </a:xfrm>
          <a:prstGeom prst="rect">
            <a:avLst/>
          </a:prstGeom>
          <a:noFill/>
        </p:spPr>
        <p:txBody>
          <a:bodyPr wrap="none" rtlCol="0">
            <a:spAutoFit/>
          </a:bodyPr>
          <a:lstStyle/>
          <a:p>
            <a:r>
              <a:rPr lang="en-US" sz="4400" b="1" dirty="0">
                <a:solidFill>
                  <a:srgbClr val="0B2D46"/>
                </a:solidFill>
                <a:latin typeface="Playfair Display" panose="00000500000000000000" pitchFamily="50" charset="0"/>
              </a:rPr>
              <a:t>Diseases of the Inner Ear</a:t>
            </a:r>
            <a:endParaRPr lang="en-SG" sz="4400" b="1" dirty="0">
              <a:solidFill>
                <a:srgbClr val="0B2D46"/>
              </a:solidFill>
              <a:latin typeface="Playfair Display" panose="00000500000000000000" pitchFamily="50" charset="0"/>
            </a:endParaRPr>
          </a:p>
        </p:txBody>
      </p:sp>
    </p:spTree>
    <p:extLst>
      <p:ext uri="{BB962C8B-B14F-4D97-AF65-F5344CB8AC3E}">
        <p14:creationId xmlns:p14="http://schemas.microsoft.com/office/powerpoint/2010/main" val="1012637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5346C2-CFFC-4371-BE08-F542B2E72D05}"/>
              </a:ext>
            </a:extLst>
          </p:cNvPr>
          <p:cNvSpPr txBox="1"/>
          <p:nvPr/>
        </p:nvSpPr>
        <p:spPr>
          <a:xfrm>
            <a:off x="819677" y="1499781"/>
            <a:ext cx="10893352" cy="4832092"/>
          </a:xfrm>
          <a:prstGeom prst="rect">
            <a:avLst/>
          </a:prstGeom>
          <a:noFill/>
        </p:spPr>
        <p:txBody>
          <a:bodyPr wrap="square">
            <a:spAutoFit/>
          </a:bodyPr>
          <a:lstStyle/>
          <a:p>
            <a:pPr marL="0" indent="0">
              <a:buNone/>
            </a:pPr>
            <a:r>
              <a:rPr lang="en-US" sz="2800" b="1" u="sng" dirty="0" smtClean="0">
                <a:solidFill>
                  <a:srgbClr val="C29C5B"/>
                </a:solidFill>
                <a:latin typeface="Poppins" panose="00000500000000000000" pitchFamily="2" charset="0"/>
                <a:cs typeface="Poppins" panose="00000500000000000000" pitchFamily="2" charset="0"/>
              </a:rPr>
              <a:t>Infectious </a:t>
            </a:r>
            <a:r>
              <a:rPr lang="en-US" sz="2800" b="1" u="sng" dirty="0">
                <a:solidFill>
                  <a:srgbClr val="C29C5B"/>
                </a:solidFill>
                <a:latin typeface="Poppins" panose="00000500000000000000" pitchFamily="2" charset="0"/>
                <a:cs typeface="Poppins" panose="00000500000000000000" pitchFamily="2" charset="0"/>
              </a:rPr>
              <a:t>disease</a:t>
            </a:r>
            <a:r>
              <a:rPr lang="en-US" sz="2800" dirty="0">
                <a:solidFill>
                  <a:srgbClr val="C29C5B"/>
                </a:solidFill>
                <a:latin typeface="Poppins" panose="00000500000000000000" pitchFamily="2" charset="0"/>
                <a:cs typeface="Poppins" panose="00000500000000000000" pitchFamily="2" charset="0"/>
              </a:rPr>
              <a:t> </a:t>
            </a:r>
            <a:r>
              <a:rPr lang="en-US" sz="2800" dirty="0">
                <a:latin typeface="Poppins" panose="00000500000000000000" pitchFamily="2" charset="0"/>
                <a:cs typeface="Poppins" panose="00000500000000000000" pitchFamily="2" charset="0"/>
              </a:rPr>
              <a:t>of the inner ear is either viral or bacterial.  Sensorineural hearing loss and various forms of labyrinthitis are associated with this process. </a:t>
            </a:r>
            <a:r>
              <a:rPr lang="en-US" sz="2800" dirty="0" smtClean="0">
                <a:latin typeface="Poppins" panose="00000500000000000000" pitchFamily="2" charset="0"/>
                <a:cs typeface="Poppins" panose="00000500000000000000" pitchFamily="2" charset="0"/>
              </a:rPr>
              <a:t>They </a:t>
            </a:r>
            <a:r>
              <a:rPr lang="en-US" sz="2800" dirty="0">
                <a:latin typeface="Poppins" panose="00000500000000000000" pitchFamily="2" charset="0"/>
                <a:cs typeface="Poppins" panose="00000500000000000000" pitchFamily="2" charset="0"/>
              </a:rPr>
              <a:t>are:</a:t>
            </a:r>
          </a:p>
          <a:p>
            <a:pPr marL="0" indent="0">
              <a:buNone/>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Bacterial labyrinthitis (infection from temporal bone fracture</a:t>
            </a:r>
            <a:r>
              <a:rPr lang="en-US" sz="2800" dirty="0" smtClean="0">
                <a:latin typeface="Poppins" panose="00000500000000000000" pitchFamily="2" charset="0"/>
                <a:cs typeface="Poppins" panose="00000500000000000000" pitchFamily="2" charset="0"/>
              </a:rPr>
              <a:t>)</a:t>
            </a:r>
          </a:p>
          <a:p>
            <a:pPr marL="457200" indent="-457200">
              <a:buClr>
                <a:srgbClr val="C29C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Viral labyrinthitis (caused by mumps, measles, influenza</a:t>
            </a:r>
            <a:r>
              <a:rPr lang="en-US" sz="2800" dirty="0" smtClean="0">
                <a:latin typeface="Poppins" panose="00000500000000000000" pitchFamily="2" charset="0"/>
                <a:cs typeface="Poppins" panose="00000500000000000000" pitchFamily="2" charset="0"/>
              </a:rPr>
              <a:t>)</a:t>
            </a:r>
          </a:p>
          <a:p>
            <a:pPr marL="457200" indent="-457200">
              <a:buClr>
                <a:srgbClr val="C29C5B"/>
              </a:buClr>
              <a:buFont typeface="Wingdings" panose="05000000000000000000" pitchFamily="2" charset="2"/>
              <a:buChar char="v"/>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Syphilitic labyrinthitis (serious form of bacterial either congenital or acquired)</a:t>
            </a:r>
          </a:p>
        </p:txBody>
      </p:sp>
      <p:sp>
        <p:nvSpPr>
          <p:cNvPr id="4" name="TextBox 3"/>
          <p:cNvSpPr txBox="1"/>
          <p:nvPr/>
        </p:nvSpPr>
        <p:spPr>
          <a:xfrm>
            <a:off x="819678" y="583474"/>
            <a:ext cx="6654770" cy="769441"/>
          </a:xfrm>
          <a:prstGeom prst="rect">
            <a:avLst/>
          </a:prstGeom>
          <a:noFill/>
        </p:spPr>
        <p:txBody>
          <a:bodyPr wrap="none" rtlCol="0">
            <a:spAutoFit/>
          </a:bodyPr>
          <a:lstStyle/>
          <a:p>
            <a:r>
              <a:rPr lang="en-US" sz="4400" b="1" dirty="0">
                <a:solidFill>
                  <a:srgbClr val="0B2D46"/>
                </a:solidFill>
                <a:latin typeface="Playfair Display" panose="00000500000000000000" pitchFamily="50" charset="0"/>
              </a:rPr>
              <a:t>Diseases of the Inner Ear</a:t>
            </a:r>
            <a:endParaRPr lang="en-SG" sz="4400" b="1" dirty="0">
              <a:solidFill>
                <a:srgbClr val="0B2D46"/>
              </a:solidFill>
              <a:latin typeface="Playfair Display" panose="00000500000000000000" pitchFamily="50" charset="0"/>
            </a:endParaRPr>
          </a:p>
        </p:txBody>
      </p:sp>
    </p:spTree>
    <p:extLst>
      <p:ext uri="{BB962C8B-B14F-4D97-AF65-F5344CB8AC3E}">
        <p14:creationId xmlns:p14="http://schemas.microsoft.com/office/powerpoint/2010/main" val="15634952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6FD614-D139-4E95-9543-7F687AE7B334}"/>
              </a:ext>
            </a:extLst>
          </p:cNvPr>
          <p:cNvSpPr txBox="1"/>
          <p:nvPr/>
        </p:nvSpPr>
        <p:spPr>
          <a:xfrm>
            <a:off x="819678" y="1777267"/>
            <a:ext cx="9870510" cy="3539430"/>
          </a:xfrm>
          <a:prstGeom prst="rect">
            <a:avLst/>
          </a:prstGeom>
          <a:noFill/>
        </p:spPr>
        <p:txBody>
          <a:bodyPr wrap="square">
            <a:spAutoFit/>
          </a:bodyPr>
          <a:lstStyle/>
          <a:p>
            <a:pPr marL="0" indent="0">
              <a:buNone/>
            </a:pPr>
            <a:r>
              <a:rPr lang="en-US" sz="2800" b="1" u="sng" dirty="0" smtClean="0">
                <a:solidFill>
                  <a:srgbClr val="C29C5B"/>
                </a:solidFill>
                <a:latin typeface="Poppins" panose="00000500000000000000" pitchFamily="2" charset="0"/>
                <a:cs typeface="Poppins" panose="00000500000000000000" pitchFamily="2" charset="0"/>
              </a:rPr>
              <a:t>Benign </a:t>
            </a:r>
            <a:r>
              <a:rPr lang="en-US" sz="2800" b="1" u="sng" dirty="0">
                <a:solidFill>
                  <a:srgbClr val="C29C5B"/>
                </a:solidFill>
                <a:latin typeface="Poppins" panose="00000500000000000000" pitchFamily="2" charset="0"/>
                <a:cs typeface="Poppins" panose="00000500000000000000" pitchFamily="2" charset="0"/>
              </a:rPr>
              <a:t>growths</a:t>
            </a:r>
            <a:r>
              <a:rPr lang="en-US" sz="2800" dirty="0">
                <a:solidFill>
                  <a:srgbClr val="C29C5B"/>
                </a:solidFill>
                <a:latin typeface="Poppins" panose="00000500000000000000" pitchFamily="2" charset="0"/>
                <a:cs typeface="Poppins" panose="00000500000000000000" pitchFamily="2" charset="0"/>
              </a:rPr>
              <a:t> </a:t>
            </a:r>
            <a:r>
              <a:rPr lang="en-US" sz="2800" dirty="0">
                <a:latin typeface="Poppins" panose="00000500000000000000" pitchFamily="2" charset="0"/>
                <a:cs typeface="Poppins" panose="00000500000000000000" pitchFamily="2" charset="0"/>
              </a:rPr>
              <a:t>within the inner ear generally occur within or along the internal auditory canal. </a:t>
            </a:r>
          </a:p>
          <a:p>
            <a:pPr marL="0" indent="0">
              <a:buNone/>
            </a:pPr>
            <a:r>
              <a:rPr lang="en-US" sz="2800" dirty="0">
                <a:latin typeface="Poppins" panose="00000500000000000000" pitchFamily="2" charset="0"/>
                <a:cs typeface="Poppins" panose="00000500000000000000" pitchFamily="2" charset="0"/>
              </a:rPr>
              <a:t>They are known as:</a:t>
            </a:r>
          </a:p>
          <a:p>
            <a:pPr marL="0" indent="0">
              <a:buNone/>
            </a:pPr>
            <a:endParaRPr lang="en-US" sz="2800" dirty="0">
              <a:latin typeface="Poppins" panose="00000500000000000000" pitchFamily="2" charset="0"/>
              <a:cs typeface="Poppins" panose="00000500000000000000" pitchFamily="2" charset="0"/>
            </a:endParaRPr>
          </a:p>
          <a:p>
            <a:pPr marL="457200" indent="-457200">
              <a:buClr>
                <a:srgbClr val="C29C5B"/>
              </a:buClr>
              <a:buFont typeface="Wingdings" panose="05000000000000000000" pitchFamily="2" charset="2"/>
              <a:buChar char="v"/>
            </a:pPr>
            <a:r>
              <a:rPr lang="en-US" sz="2800" dirty="0">
                <a:latin typeface="Poppins" panose="00000500000000000000" pitchFamily="2" charset="0"/>
                <a:cs typeface="Poppins" panose="00000500000000000000" pitchFamily="2" charset="0"/>
              </a:rPr>
              <a:t>Acoustic Neuromas</a:t>
            </a:r>
          </a:p>
          <a:p>
            <a:pPr marL="0" indent="0">
              <a:buNone/>
            </a:pPr>
            <a:endParaRPr lang="en-US" sz="2800" dirty="0">
              <a:latin typeface="Poppins" panose="00000500000000000000" pitchFamily="2" charset="0"/>
              <a:cs typeface="Poppins" panose="00000500000000000000" pitchFamily="2" charset="0"/>
            </a:endParaRPr>
          </a:p>
          <a:p>
            <a:pPr marL="0" indent="0">
              <a:buNone/>
            </a:pPr>
            <a:r>
              <a:rPr lang="en-US" sz="2800" i="1" dirty="0">
                <a:latin typeface="Poppins" panose="00000500000000000000" pitchFamily="2" charset="0"/>
                <a:cs typeface="Poppins" panose="00000500000000000000" pitchFamily="2" charset="0"/>
              </a:rPr>
              <a:t>Note:  A less common benign growth occurring along the lining of the braincase in known as a Meningioma.</a:t>
            </a:r>
          </a:p>
        </p:txBody>
      </p:sp>
      <p:sp>
        <p:nvSpPr>
          <p:cNvPr id="4" name="TextBox 3"/>
          <p:cNvSpPr txBox="1"/>
          <p:nvPr/>
        </p:nvSpPr>
        <p:spPr>
          <a:xfrm>
            <a:off x="819678" y="583474"/>
            <a:ext cx="6654770" cy="769441"/>
          </a:xfrm>
          <a:prstGeom prst="rect">
            <a:avLst/>
          </a:prstGeom>
          <a:noFill/>
        </p:spPr>
        <p:txBody>
          <a:bodyPr wrap="none" rtlCol="0">
            <a:spAutoFit/>
          </a:bodyPr>
          <a:lstStyle/>
          <a:p>
            <a:r>
              <a:rPr lang="en-US" sz="4400" b="1" dirty="0">
                <a:solidFill>
                  <a:srgbClr val="0B2D46"/>
                </a:solidFill>
                <a:latin typeface="Playfair Display" panose="00000500000000000000" pitchFamily="50" charset="0"/>
              </a:rPr>
              <a:t>Diseases of the Inner Ear</a:t>
            </a:r>
            <a:endParaRPr lang="en-SG" sz="4400" b="1" dirty="0">
              <a:solidFill>
                <a:srgbClr val="0B2D46"/>
              </a:solidFill>
              <a:latin typeface="Playfair Display" panose="00000500000000000000" pitchFamily="50" charset="0"/>
            </a:endParaRPr>
          </a:p>
        </p:txBody>
      </p:sp>
    </p:spTree>
    <p:extLst>
      <p:ext uri="{BB962C8B-B14F-4D97-AF65-F5344CB8AC3E}">
        <p14:creationId xmlns:p14="http://schemas.microsoft.com/office/powerpoint/2010/main" val="9723905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3703AE-D3B5-4E79-9C9B-FE95352EE81E}"/>
              </a:ext>
            </a:extLst>
          </p:cNvPr>
          <p:cNvSpPr txBox="1"/>
          <p:nvPr/>
        </p:nvSpPr>
        <p:spPr>
          <a:xfrm>
            <a:off x="819678" y="1770225"/>
            <a:ext cx="10070925" cy="4401205"/>
          </a:xfrm>
          <a:prstGeom prst="rect">
            <a:avLst/>
          </a:prstGeom>
          <a:noFill/>
        </p:spPr>
        <p:txBody>
          <a:bodyPr wrap="square">
            <a:spAutoFit/>
          </a:bodyPr>
          <a:lstStyle/>
          <a:p>
            <a:pPr marL="0" indent="0">
              <a:buNone/>
            </a:pPr>
            <a:r>
              <a:rPr lang="en-US" sz="2800" b="1" u="sng" dirty="0" smtClean="0">
                <a:solidFill>
                  <a:srgbClr val="C29C5B"/>
                </a:solidFill>
                <a:latin typeface="Poppins" panose="00000500000000000000" pitchFamily="2" charset="0"/>
                <a:cs typeface="Poppins" panose="00000500000000000000" pitchFamily="2" charset="0"/>
              </a:rPr>
              <a:t>Congenital </a:t>
            </a:r>
            <a:r>
              <a:rPr lang="en-US" sz="2800" b="1" u="sng" dirty="0">
                <a:solidFill>
                  <a:srgbClr val="C29C5B"/>
                </a:solidFill>
                <a:latin typeface="Poppins" panose="00000500000000000000" pitchFamily="2" charset="0"/>
                <a:cs typeface="Poppins" panose="00000500000000000000" pitchFamily="2" charset="0"/>
              </a:rPr>
              <a:t>defects</a:t>
            </a:r>
            <a:r>
              <a:rPr lang="en-US" sz="2800" dirty="0">
                <a:solidFill>
                  <a:srgbClr val="C29C5B"/>
                </a:solidFill>
                <a:latin typeface="Poppins" panose="00000500000000000000" pitchFamily="2" charset="0"/>
                <a:cs typeface="Poppins" panose="00000500000000000000" pitchFamily="2" charset="0"/>
              </a:rPr>
              <a:t> </a:t>
            </a:r>
            <a:r>
              <a:rPr lang="en-US" sz="2800" dirty="0">
                <a:latin typeface="Poppins" panose="00000500000000000000" pitchFamily="2" charset="0"/>
                <a:cs typeface="Poppins" panose="00000500000000000000" pitchFamily="2" charset="0"/>
              </a:rPr>
              <a:t>fall into three general categories.  They are</a:t>
            </a:r>
            <a:r>
              <a:rPr lang="en-US" sz="2800" dirty="0" smtClean="0">
                <a:latin typeface="Poppins" panose="00000500000000000000" pitchFamily="2" charset="0"/>
                <a:cs typeface="Poppins" panose="00000500000000000000" pitchFamily="2" charset="0"/>
              </a:rPr>
              <a:t>:</a:t>
            </a:r>
          </a:p>
          <a:p>
            <a:pPr marL="0" indent="0">
              <a:buNone/>
            </a:pPr>
            <a:endParaRPr lang="en-US" sz="2800" dirty="0">
              <a:latin typeface="Poppins" panose="00000500000000000000" pitchFamily="2" charset="0"/>
              <a:cs typeface="Poppins" panose="00000500000000000000" pitchFamily="2" charset="0"/>
            </a:endParaRPr>
          </a:p>
          <a:p>
            <a:pPr marL="514350" indent="-514350">
              <a:buClr>
                <a:srgbClr val="C29C5B"/>
              </a:buClr>
              <a:buFont typeface="+mj-lt"/>
              <a:buAutoNum type="arabicPeriod"/>
            </a:pPr>
            <a:r>
              <a:rPr lang="en-US" sz="2800" dirty="0">
                <a:latin typeface="Poppins" panose="00000500000000000000" pitchFamily="2" charset="0"/>
                <a:cs typeface="Poppins" panose="00000500000000000000" pitchFamily="2" charset="0"/>
              </a:rPr>
              <a:t>Pre-natal  (maternal ototoxicity, maternal syphilis, congenital rubella)  </a:t>
            </a:r>
            <a:endParaRPr lang="en-US" sz="2800" dirty="0" smtClean="0">
              <a:latin typeface="Poppins" panose="00000500000000000000" pitchFamily="2" charset="0"/>
              <a:cs typeface="Poppins" panose="00000500000000000000" pitchFamily="2" charset="0"/>
            </a:endParaRPr>
          </a:p>
          <a:p>
            <a:pPr marL="514350" indent="-514350">
              <a:buClr>
                <a:srgbClr val="C29C5B"/>
              </a:buClr>
              <a:buFont typeface="+mj-lt"/>
              <a:buAutoNum type="arabicPeriod"/>
            </a:pPr>
            <a:endParaRPr lang="en-US" sz="2800" dirty="0">
              <a:latin typeface="Poppins" panose="00000500000000000000" pitchFamily="2" charset="0"/>
              <a:cs typeface="Poppins" panose="00000500000000000000" pitchFamily="2" charset="0"/>
            </a:endParaRPr>
          </a:p>
          <a:p>
            <a:pPr marL="514350" indent="-514350">
              <a:buClr>
                <a:srgbClr val="C29C5B"/>
              </a:buClr>
              <a:buFont typeface="+mj-lt"/>
              <a:buAutoNum type="arabicPeriod"/>
            </a:pPr>
            <a:r>
              <a:rPr lang="en-US" sz="2800" dirty="0">
                <a:latin typeface="Poppins" panose="00000500000000000000" pitchFamily="2" charset="0"/>
                <a:cs typeface="Poppins" panose="00000500000000000000" pitchFamily="2" charset="0"/>
              </a:rPr>
              <a:t>Neonatal (low birth weight, hypoxia, serious infections i.e. meningitis, encephalitis</a:t>
            </a:r>
            <a:r>
              <a:rPr lang="en-US" sz="2800" dirty="0" smtClean="0">
                <a:latin typeface="Poppins" panose="00000500000000000000" pitchFamily="2" charset="0"/>
                <a:cs typeface="Poppins" panose="00000500000000000000" pitchFamily="2" charset="0"/>
              </a:rPr>
              <a:t>)</a:t>
            </a:r>
          </a:p>
          <a:p>
            <a:pPr marL="514350" indent="-514350">
              <a:buClr>
                <a:srgbClr val="C29C5B"/>
              </a:buClr>
              <a:buFont typeface="+mj-lt"/>
              <a:buAutoNum type="arabicPeriod"/>
            </a:pPr>
            <a:endParaRPr lang="en-US" sz="2800" dirty="0">
              <a:latin typeface="Poppins" panose="00000500000000000000" pitchFamily="2" charset="0"/>
              <a:cs typeface="Poppins" panose="00000500000000000000" pitchFamily="2" charset="0"/>
            </a:endParaRPr>
          </a:p>
          <a:p>
            <a:pPr marL="514350" indent="-514350">
              <a:buClr>
                <a:srgbClr val="C29C5B"/>
              </a:buClr>
              <a:buFont typeface="+mj-lt"/>
              <a:buAutoNum type="arabicPeriod"/>
            </a:pPr>
            <a:r>
              <a:rPr lang="en-US" sz="2800" dirty="0">
                <a:latin typeface="Poppins" panose="00000500000000000000" pitchFamily="2" charset="0"/>
                <a:cs typeface="Poppins" panose="00000500000000000000" pitchFamily="2" charset="0"/>
              </a:rPr>
              <a:t>Post-natal (genetic syndromes)</a:t>
            </a:r>
          </a:p>
        </p:txBody>
      </p:sp>
      <p:sp>
        <p:nvSpPr>
          <p:cNvPr id="4" name="TextBox 3"/>
          <p:cNvSpPr txBox="1"/>
          <p:nvPr/>
        </p:nvSpPr>
        <p:spPr>
          <a:xfrm>
            <a:off x="819678" y="583474"/>
            <a:ext cx="6654770" cy="769441"/>
          </a:xfrm>
          <a:prstGeom prst="rect">
            <a:avLst/>
          </a:prstGeom>
          <a:noFill/>
        </p:spPr>
        <p:txBody>
          <a:bodyPr wrap="none" rtlCol="0">
            <a:spAutoFit/>
          </a:bodyPr>
          <a:lstStyle/>
          <a:p>
            <a:r>
              <a:rPr lang="en-US" sz="4400" b="1" dirty="0">
                <a:solidFill>
                  <a:srgbClr val="0B2D46"/>
                </a:solidFill>
                <a:latin typeface="Playfair Display" panose="00000500000000000000" pitchFamily="50" charset="0"/>
              </a:rPr>
              <a:t>Diseases of the Inner Ear</a:t>
            </a:r>
            <a:endParaRPr lang="en-SG" sz="4400" b="1" dirty="0">
              <a:solidFill>
                <a:srgbClr val="0B2D46"/>
              </a:solidFill>
              <a:latin typeface="Playfair Display" panose="00000500000000000000" pitchFamily="50" charset="0"/>
            </a:endParaRPr>
          </a:p>
        </p:txBody>
      </p:sp>
    </p:spTree>
    <p:extLst>
      <p:ext uri="{BB962C8B-B14F-4D97-AF65-F5344CB8AC3E}">
        <p14:creationId xmlns:p14="http://schemas.microsoft.com/office/powerpoint/2010/main" val="5620679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D588486-9F06-4203-B1E7-6B5D7586B673}"/>
              </a:ext>
            </a:extLst>
          </p:cNvPr>
          <p:cNvSpPr txBox="1"/>
          <p:nvPr/>
        </p:nvSpPr>
        <p:spPr>
          <a:xfrm>
            <a:off x="819678" y="1877592"/>
            <a:ext cx="10144413" cy="3539430"/>
          </a:xfrm>
          <a:prstGeom prst="rect">
            <a:avLst/>
          </a:prstGeom>
          <a:noFill/>
        </p:spPr>
        <p:txBody>
          <a:bodyPr wrap="square">
            <a:spAutoFit/>
          </a:bodyPr>
          <a:lstStyle/>
          <a:p>
            <a:pPr marL="0" indent="0">
              <a:buNone/>
            </a:pPr>
            <a:r>
              <a:rPr lang="en-US" sz="2800" dirty="0" smtClean="0">
                <a:latin typeface="Poppins" panose="00000500000000000000" pitchFamily="2" charset="0"/>
                <a:cs typeface="Poppins" panose="00000500000000000000" pitchFamily="2" charset="0"/>
              </a:rPr>
              <a:t>Two </a:t>
            </a:r>
            <a:r>
              <a:rPr lang="en-US" sz="2800" dirty="0">
                <a:latin typeface="Poppins" panose="00000500000000000000" pitchFamily="2" charset="0"/>
                <a:cs typeface="Poppins" panose="00000500000000000000" pitchFamily="2" charset="0"/>
              </a:rPr>
              <a:t>common diseases often associated with fluctuating hearing loss and  affecting the inner ear are:</a:t>
            </a:r>
          </a:p>
          <a:p>
            <a:pPr marL="0" indent="0">
              <a:buNone/>
            </a:pPr>
            <a:endParaRPr lang="en-US" sz="2800" dirty="0">
              <a:latin typeface="Poppins" panose="00000500000000000000" pitchFamily="2" charset="0"/>
              <a:cs typeface="Poppins" panose="00000500000000000000" pitchFamily="2" charset="0"/>
            </a:endParaRPr>
          </a:p>
          <a:p>
            <a:pPr marL="514350" indent="-514350">
              <a:buClr>
                <a:srgbClr val="C29C5B"/>
              </a:buClr>
              <a:buFont typeface="+mj-lt"/>
              <a:buAutoNum type="arabicPeriod"/>
            </a:pPr>
            <a:r>
              <a:rPr lang="en-US" sz="2800" b="1" u="sng" dirty="0">
                <a:solidFill>
                  <a:srgbClr val="C29C5B"/>
                </a:solidFill>
                <a:latin typeface="Poppins" panose="00000500000000000000" pitchFamily="2" charset="0"/>
                <a:cs typeface="Poppins" panose="00000500000000000000" pitchFamily="2" charset="0"/>
              </a:rPr>
              <a:t>Meniere’s Disease</a:t>
            </a:r>
            <a:r>
              <a:rPr lang="en-US" sz="2800" dirty="0">
                <a:solidFill>
                  <a:srgbClr val="C29C5B"/>
                </a:solidFill>
                <a:latin typeface="Poppins" panose="00000500000000000000" pitchFamily="2" charset="0"/>
                <a:cs typeface="Poppins" panose="00000500000000000000" pitchFamily="2" charset="0"/>
              </a:rPr>
              <a:t> </a:t>
            </a:r>
            <a:r>
              <a:rPr lang="en-US" sz="2800" dirty="0">
                <a:latin typeface="Poppins" panose="00000500000000000000" pitchFamily="2" charset="0"/>
                <a:cs typeface="Poppins" panose="00000500000000000000" pitchFamily="2" charset="0"/>
              </a:rPr>
              <a:t>(triad of symptoms i.e. fluctuating hearing, tinnitus, vertigo</a:t>
            </a:r>
            <a:r>
              <a:rPr lang="en-US" sz="2800" dirty="0" smtClean="0">
                <a:latin typeface="Poppins" panose="00000500000000000000" pitchFamily="2" charset="0"/>
                <a:cs typeface="Poppins" panose="00000500000000000000" pitchFamily="2" charset="0"/>
              </a:rPr>
              <a:t>)</a:t>
            </a:r>
          </a:p>
          <a:p>
            <a:pPr marL="514350" indent="-514350">
              <a:buClr>
                <a:srgbClr val="C29C5B"/>
              </a:buClr>
              <a:buFont typeface="+mj-lt"/>
              <a:buAutoNum type="arabicPeriod"/>
            </a:pPr>
            <a:endParaRPr lang="en-US" sz="2800" dirty="0">
              <a:latin typeface="Poppins" panose="00000500000000000000" pitchFamily="2" charset="0"/>
              <a:cs typeface="Poppins" panose="00000500000000000000" pitchFamily="2" charset="0"/>
            </a:endParaRPr>
          </a:p>
          <a:p>
            <a:pPr marL="514350" indent="-514350">
              <a:buClr>
                <a:srgbClr val="C29C5B"/>
              </a:buClr>
              <a:buFont typeface="+mj-lt"/>
              <a:buAutoNum type="arabicPeriod"/>
            </a:pPr>
            <a:r>
              <a:rPr lang="en-US" sz="2800" b="1" u="sng" dirty="0">
                <a:solidFill>
                  <a:srgbClr val="C29C5B"/>
                </a:solidFill>
                <a:latin typeface="Poppins" panose="00000500000000000000" pitchFamily="2" charset="0"/>
                <a:cs typeface="Poppins" panose="00000500000000000000" pitchFamily="2" charset="0"/>
              </a:rPr>
              <a:t>Multiple Sclerosis</a:t>
            </a:r>
            <a:r>
              <a:rPr lang="en-US" sz="2800" dirty="0">
                <a:solidFill>
                  <a:srgbClr val="C29C5B"/>
                </a:solidFill>
                <a:latin typeface="Poppins" panose="00000500000000000000" pitchFamily="2" charset="0"/>
                <a:cs typeface="Poppins" panose="00000500000000000000" pitchFamily="2" charset="0"/>
              </a:rPr>
              <a:t> </a:t>
            </a:r>
            <a:r>
              <a:rPr lang="en-US" sz="2800" dirty="0">
                <a:latin typeface="Poppins" panose="00000500000000000000" pitchFamily="2" charset="0"/>
                <a:cs typeface="Poppins" panose="00000500000000000000" pitchFamily="2" charset="0"/>
              </a:rPr>
              <a:t>(unsteadiness, fluctuating sensorineural HL, and visual disturbances)</a:t>
            </a:r>
          </a:p>
        </p:txBody>
      </p:sp>
      <p:sp>
        <p:nvSpPr>
          <p:cNvPr id="4" name="TextBox 3"/>
          <p:cNvSpPr txBox="1"/>
          <p:nvPr/>
        </p:nvSpPr>
        <p:spPr>
          <a:xfrm>
            <a:off x="819678" y="583474"/>
            <a:ext cx="6654770" cy="769441"/>
          </a:xfrm>
          <a:prstGeom prst="rect">
            <a:avLst/>
          </a:prstGeom>
          <a:noFill/>
        </p:spPr>
        <p:txBody>
          <a:bodyPr wrap="none" rtlCol="0">
            <a:spAutoFit/>
          </a:bodyPr>
          <a:lstStyle/>
          <a:p>
            <a:r>
              <a:rPr lang="en-US" sz="4400" b="1" dirty="0">
                <a:solidFill>
                  <a:srgbClr val="0B2D46"/>
                </a:solidFill>
                <a:latin typeface="Playfair Display" panose="00000500000000000000" pitchFamily="50" charset="0"/>
              </a:rPr>
              <a:t>Diseases of the Inner Ear</a:t>
            </a:r>
            <a:endParaRPr lang="en-SG" sz="4400" b="1" dirty="0">
              <a:solidFill>
                <a:srgbClr val="0B2D46"/>
              </a:solidFill>
              <a:latin typeface="Playfair Display" panose="00000500000000000000" pitchFamily="50" charset="0"/>
            </a:endParaRPr>
          </a:p>
        </p:txBody>
      </p:sp>
    </p:spTree>
    <p:extLst>
      <p:ext uri="{BB962C8B-B14F-4D97-AF65-F5344CB8AC3E}">
        <p14:creationId xmlns:p14="http://schemas.microsoft.com/office/powerpoint/2010/main" val="5183325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D25B2E-D4AD-4CD2-B0BF-AA59AB7DB88F}"/>
              </a:ext>
            </a:extLst>
          </p:cNvPr>
          <p:cNvSpPr txBox="1"/>
          <p:nvPr/>
        </p:nvSpPr>
        <p:spPr>
          <a:xfrm>
            <a:off x="977029" y="2154954"/>
            <a:ext cx="9670093" cy="2677656"/>
          </a:xfrm>
          <a:prstGeom prst="rect">
            <a:avLst/>
          </a:prstGeom>
          <a:noFill/>
        </p:spPr>
        <p:txBody>
          <a:bodyPr wrap="square">
            <a:spAutoFit/>
          </a:bodyPr>
          <a:lstStyle/>
          <a:p>
            <a:pPr marL="0" indent="0">
              <a:buNone/>
            </a:pPr>
            <a:r>
              <a:rPr lang="en-US" sz="2800" b="1" dirty="0" smtClean="0">
                <a:solidFill>
                  <a:srgbClr val="C29C5B"/>
                </a:solidFill>
                <a:latin typeface="Poppins" panose="00000500000000000000" pitchFamily="2" charset="0"/>
                <a:cs typeface="Poppins" panose="00000500000000000000" pitchFamily="2" charset="0"/>
              </a:rPr>
              <a:t>Ototoxicity—Not </a:t>
            </a:r>
            <a:r>
              <a:rPr lang="en-US" sz="2800" b="1" dirty="0">
                <a:solidFill>
                  <a:srgbClr val="C29C5B"/>
                </a:solidFill>
                <a:latin typeface="Poppins" panose="00000500000000000000" pitchFamily="2" charset="0"/>
                <a:cs typeface="Poppins" panose="00000500000000000000" pitchFamily="2" charset="0"/>
              </a:rPr>
              <a:t>a</a:t>
            </a:r>
            <a:r>
              <a:rPr lang="en-US" sz="2800" b="1" dirty="0" smtClean="0">
                <a:solidFill>
                  <a:srgbClr val="C29C5B"/>
                </a:solidFill>
                <a:latin typeface="Poppins" panose="00000500000000000000" pitchFamily="2" charset="0"/>
                <a:cs typeface="Poppins" panose="00000500000000000000" pitchFamily="2" charset="0"/>
              </a:rPr>
              <a:t> Disease</a:t>
            </a:r>
            <a:r>
              <a:rPr lang="en-US" sz="2800" dirty="0" smtClean="0">
                <a:solidFill>
                  <a:srgbClr val="C29C5B"/>
                </a:solidFill>
                <a:latin typeface="Poppins" panose="00000500000000000000" pitchFamily="2" charset="0"/>
                <a:cs typeface="Poppins" panose="00000500000000000000" pitchFamily="2" charset="0"/>
              </a:rPr>
              <a:t> </a:t>
            </a:r>
            <a:r>
              <a:rPr lang="en-US" sz="2800" dirty="0" smtClean="0">
                <a:latin typeface="Poppins" panose="00000500000000000000" pitchFamily="2" charset="0"/>
                <a:cs typeface="Poppins" panose="00000500000000000000" pitchFamily="2" charset="0"/>
              </a:rPr>
              <a:t>- </a:t>
            </a:r>
            <a:r>
              <a:rPr lang="en-US" sz="2800" dirty="0" smtClean="0">
                <a:latin typeface="Poppins" panose="00000500000000000000" pitchFamily="2" charset="0"/>
                <a:cs typeface="Poppins" panose="00000500000000000000" pitchFamily="2" charset="0"/>
              </a:rPr>
              <a:t>will </a:t>
            </a:r>
            <a:r>
              <a:rPr lang="en-US" sz="2800" dirty="0">
                <a:latin typeface="Poppins" panose="00000500000000000000" pitchFamily="2" charset="0"/>
                <a:cs typeface="Poppins" panose="00000500000000000000" pitchFamily="2" charset="0"/>
              </a:rPr>
              <a:t>be covered in a future </a:t>
            </a:r>
            <a:r>
              <a:rPr lang="en-US" sz="2800" dirty="0" smtClean="0">
                <a:latin typeface="Poppins" panose="00000500000000000000" pitchFamily="2" charset="0"/>
                <a:cs typeface="Poppins" panose="00000500000000000000" pitchFamily="2" charset="0"/>
              </a:rPr>
              <a:t>presentation</a:t>
            </a:r>
            <a:r>
              <a:rPr lang="en-US" sz="2800" dirty="0">
                <a:latin typeface="Poppins" panose="00000500000000000000" pitchFamily="2" charset="0"/>
                <a:cs typeface="Poppins" panose="00000500000000000000" pitchFamily="2" charset="0"/>
              </a:rPr>
              <a:t>.</a:t>
            </a:r>
          </a:p>
          <a:p>
            <a:pPr marL="0" indent="0">
              <a:buNone/>
            </a:pPr>
            <a:r>
              <a:rPr lang="en-US" sz="2800" dirty="0">
                <a:latin typeface="Poppins" panose="00000500000000000000" pitchFamily="2" charset="0"/>
                <a:cs typeface="Poppins" panose="00000500000000000000" pitchFamily="2" charset="0"/>
              </a:rPr>
              <a:t>  </a:t>
            </a:r>
          </a:p>
          <a:p>
            <a:pPr marL="0" indent="0">
              <a:buNone/>
            </a:pPr>
            <a:r>
              <a:rPr lang="en-US" sz="2800" i="1" dirty="0">
                <a:latin typeface="Poppins" panose="00000500000000000000" pitchFamily="2" charset="0"/>
                <a:cs typeface="Poppins" panose="00000500000000000000" pitchFamily="2" charset="0"/>
              </a:rPr>
              <a:t>We will provide more information regarding ototoxicity and its effects upon the inner ear, from the insults of life/lifestyle.</a:t>
            </a:r>
          </a:p>
        </p:txBody>
      </p:sp>
    </p:spTree>
    <p:extLst>
      <p:ext uri="{BB962C8B-B14F-4D97-AF65-F5344CB8AC3E}">
        <p14:creationId xmlns:p14="http://schemas.microsoft.com/office/powerpoint/2010/main" val="4873302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2937004" y="1924595"/>
            <a:ext cx="6096285" cy="1754326"/>
          </a:xfrm>
          <a:prstGeom prst="rect">
            <a:avLst/>
          </a:prstGeom>
          <a:noFill/>
        </p:spPr>
        <p:txBody>
          <a:bodyPr wrap="none" rtlCol="0">
            <a:spAutoFit/>
          </a:bodyPr>
          <a:lstStyle/>
          <a:p>
            <a:pPr algn="ctr"/>
            <a:r>
              <a:rPr lang="en-SG" sz="5400" b="1" dirty="0">
                <a:solidFill>
                  <a:schemeClr val="bg1"/>
                </a:solidFill>
                <a:latin typeface="Playfair Display" panose="00000500000000000000" pitchFamily="50" charset="0"/>
              </a:rPr>
              <a:t>THANK YOU</a:t>
            </a:r>
          </a:p>
          <a:p>
            <a:pPr algn="ctr"/>
            <a:r>
              <a:rPr lang="en-SG" sz="5400" b="1" dirty="0">
                <a:solidFill>
                  <a:schemeClr val="bg1"/>
                </a:solidFill>
                <a:latin typeface="Playfair Display" panose="00000500000000000000" pitchFamily="50" charset="0"/>
              </a:rPr>
              <a:t>ANY QUESTIONS?</a:t>
            </a:r>
          </a:p>
        </p:txBody>
      </p:sp>
    </p:spTree>
    <p:extLst>
      <p:ext uri="{BB962C8B-B14F-4D97-AF65-F5344CB8AC3E}">
        <p14:creationId xmlns:p14="http://schemas.microsoft.com/office/powerpoint/2010/main" val="396316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477</TotalTime>
  <Words>1340</Words>
  <Application>Microsoft Office PowerPoint</Application>
  <PresentationFormat>Widescreen</PresentationFormat>
  <Paragraphs>176</Paragraphs>
  <Slides>36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Poppins</vt:lpstr>
      <vt:lpstr>Calibri Light</vt:lpstr>
      <vt:lpstr>Arial</vt:lpstr>
      <vt:lpstr>Wingdings</vt:lpstr>
      <vt:lpstr>Playfair Display</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Divya Parantap</dc:creator>
  <cp:lastModifiedBy>Divya Parantap</cp:lastModifiedBy>
  <cp:revision>23</cp:revision>
  <dcterms:created xsi:type="dcterms:W3CDTF">2021-05-25T17:33:59Z</dcterms:created>
  <dcterms:modified xsi:type="dcterms:W3CDTF">2021-10-10T23:28:17Z</dcterms:modified>
</cp:coreProperties>
</file>